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256" r:id="rId2"/>
    <p:sldId id="257" r:id="rId3"/>
    <p:sldId id="325" r:id="rId4"/>
    <p:sldId id="258" r:id="rId5"/>
    <p:sldId id="267" r:id="rId6"/>
    <p:sldId id="279" r:id="rId7"/>
    <p:sldId id="281" r:id="rId8"/>
    <p:sldId id="282" r:id="rId9"/>
    <p:sldId id="284" r:id="rId10"/>
    <p:sldId id="259" r:id="rId11"/>
    <p:sldId id="261" r:id="rId12"/>
    <p:sldId id="283" r:id="rId13"/>
    <p:sldId id="300" r:id="rId14"/>
    <p:sldId id="285" r:id="rId15"/>
    <p:sldId id="280" r:id="rId16"/>
    <p:sldId id="286" r:id="rId17"/>
    <p:sldId id="274" r:id="rId18"/>
    <p:sldId id="298" r:id="rId19"/>
    <p:sldId id="290" r:id="rId20"/>
    <p:sldId id="299" r:id="rId21"/>
    <p:sldId id="304" r:id="rId22"/>
    <p:sldId id="306" r:id="rId23"/>
    <p:sldId id="308" r:id="rId24"/>
    <p:sldId id="291" r:id="rId25"/>
    <p:sldId id="297" r:id="rId26"/>
    <p:sldId id="303" r:id="rId27"/>
    <p:sldId id="295" r:id="rId28"/>
    <p:sldId id="296" r:id="rId29"/>
    <p:sldId id="302" r:id="rId30"/>
    <p:sldId id="269" r:id="rId31"/>
    <p:sldId id="307" r:id="rId32"/>
    <p:sldId id="288" r:id="rId33"/>
    <p:sldId id="314" r:id="rId34"/>
    <p:sldId id="292" r:id="rId35"/>
    <p:sldId id="293" r:id="rId36"/>
    <p:sldId id="309" r:id="rId37"/>
    <p:sldId id="310" r:id="rId38"/>
    <p:sldId id="311" r:id="rId39"/>
    <p:sldId id="313" r:id="rId40"/>
    <p:sldId id="312" r:id="rId41"/>
    <p:sldId id="320" r:id="rId42"/>
    <p:sldId id="321" r:id="rId43"/>
    <p:sldId id="322" r:id="rId44"/>
    <p:sldId id="323" r:id="rId45"/>
    <p:sldId id="324" r:id="rId46"/>
    <p:sldId id="277" r:id="rId47"/>
    <p:sldId id="289" r:id="rId48"/>
    <p:sldId id="275" r:id="rId49"/>
    <p:sldId id="30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Hansen" initials="RH" lastIdx="1" clrIdx="0">
    <p:extLst>
      <p:ext uri="{19B8F6BF-5375-455C-9EA6-DF929625EA0E}">
        <p15:presenceInfo xmlns:p15="http://schemas.microsoft.com/office/powerpoint/2012/main" userId="S::robert@outsideintel.com::04bb6ceb-3835-4c5b-b098-e486208f48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610"/>
    <p:restoredTop sz="96197"/>
  </p:normalViewPr>
  <p:slideViewPr>
    <p:cSldViewPr snapToGrid="0" snapToObjects="1">
      <p:cViewPr varScale="1">
        <p:scale>
          <a:sx n="93" d="100"/>
          <a:sy n="93" d="100"/>
        </p:scale>
        <p:origin x="23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689B8-F359-4846-9242-0629FE8B6E60}" type="datetimeFigureOut">
              <a:rPr lang="en-US" smtClean="0"/>
              <a:t>12/28/21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D9585-A524-5E42-8E44-C27600385798}" type="slidenum">
              <a:rPr lang="en-US" smtClean="0"/>
              <a:t>‹#›</a:t>
            </a:fld>
            <a:endParaRPr lang="en-US"/>
          </a:p>
        </p:txBody>
      </p:sp>
    </p:spTree>
    <p:extLst>
      <p:ext uri="{BB962C8B-B14F-4D97-AF65-F5344CB8AC3E}">
        <p14:creationId xmlns:p14="http://schemas.microsoft.com/office/powerpoint/2010/main" val="2714766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Matt Green</a:t>
            </a:r>
          </a:p>
          <a:p>
            <a:pPr lvl="1"/>
            <a:r>
              <a:rPr lang="en-US" dirty="0"/>
              <a:t>John Callas</a:t>
            </a:r>
          </a:p>
        </p:txBody>
      </p:sp>
      <p:sp>
        <p:nvSpPr>
          <p:cNvPr id="4" name="Slide Number Placeholder 3"/>
          <p:cNvSpPr>
            <a:spLocks noGrp="1"/>
          </p:cNvSpPr>
          <p:nvPr>
            <p:ph type="sldNum" sz="quarter" idx="5"/>
          </p:nvPr>
        </p:nvSpPr>
        <p:spPr/>
        <p:txBody>
          <a:bodyPr/>
          <a:lstStyle/>
          <a:p>
            <a:fld id="{17FD9585-A524-5E42-8E44-C27600385798}" type="slidenum">
              <a:rPr lang="en-US" smtClean="0"/>
              <a:t>2</a:t>
            </a:fld>
            <a:endParaRPr lang="en-US"/>
          </a:p>
        </p:txBody>
      </p:sp>
    </p:spTree>
    <p:extLst>
      <p:ext uri="{BB962C8B-B14F-4D97-AF65-F5344CB8AC3E}">
        <p14:creationId xmlns:p14="http://schemas.microsoft.com/office/powerpoint/2010/main" val="2441165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26</a:t>
            </a:fld>
            <a:endParaRPr lang="en-US"/>
          </a:p>
        </p:txBody>
      </p:sp>
    </p:spTree>
    <p:extLst>
      <p:ext uri="{BB962C8B-B14F-4D97-AF65-F5344CB8AC3E}">
        <p14:creationId xmlns:p14="http://schemas.microsoft.com/office/powerpoint/2010/main" val="2606172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27</a:t>
            </a:fld>
            <a:endParaRPr lang="en-US"/>
          </a:p>
        </p:txBody>
      </p:sp>
    </p:spTree>
    <p:extLst>
      <p:ext uri="{BB962C8B-B14F-4D97-AF65-F5344CB8AC3E}">
        <p14:creationId xmlns:p14="http://schemas.microsoft.com/office/powerpoint/2010/main" val="1655163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29</a:t>
            </a:fld>
            <a:endParaRPr lang="en-US"/>
          </a:p>
        </p:txBody>
      </p:sp>
    </p:spTree>
    <p:extLst>
      <p:ext uri="{BB962C8B-B14F-4D97-AF65-F5344CB8AC3E}">
        <p14:creationId xmlns:p14="http://schemas.microsoft.com/office/powerpoint/2010/main" val="75500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30</a:t>
            </a:fld>
            <a:endParaRPr lang="en-US"/>
          </a:p>
        </p:txBody>
      </p:sp>
    </p:spTree>
    <p:extLst>
      <p:ext uri="{BB962C8B-B14F-4D97-AF65-F5344CB8AC3E}">
        <p14:creationId xmlns:p14="http://schemas.microsoft.com/office/powerpoint/2010/main" val="1240466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33</a:t>
            </a:fld>
            <a:endParaRPr lang="en-US"/>
          </a:p>
        </p:txBody>
      </p:sp>
    </p:spTree>
    <p:extLst>
      <p:ext uri="{BB962C8B-B14F-4D97-AF65-F5344CB8AC3E}">
        <p14:creationId xmlns:p14="http://schemas.microsoft.com/office/powerpoint/2010/main" val="2586363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35</a:t>
            </a:fld>
            <a:endParaRPr lang="en-US"/>
          </a:p>
        </p:txBody>
      </p:sp>
    </p:spTree>
    <p:extLst>
      <p:ext uri="{BB962C8B-B14F-4D97-AF65-F5344CB8AC3E}">
        <p14:creationId xmlns:p14="http://schemas.microsoft.com/office/powerpoint/2010/main" val="3937569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37</a:t>
            </a:fld>
            <a:endParaRPr lang="en-US"/>
          </a:p>
        </p:txBody>
      </p:sp>
    </p:spTree>
    <p:extLst>
      <p:ext uri="{BB962C8B-B14F-4D97-AF65-F5344CB8AC3E}">
        <p14:creationId xmlns:p14="http://schemas.microsoft.com/office/powerpoint/2010/main" val="1192081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40</a:t>
            </a:fld>
            <a:endParaRPr lang="en-US"/>
          </a:p>
        </p:txBody>
      </p:sp>
    </p:spTree>
    <p:extLst>
      <p:ext uri="{BB962C8B-B14F-4D97-AF65-F5344CB8AC3E}">
        <p14:creationId xmlns:p14="http://schemas.microsoft.com/office/powerpoint/2010/main" val="1570202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42</a:t>
            </a:fld>
            <a:endParaRPr lang="en-US"/>
          </a:p>
        </p:txBody>
      </p:sp>
    </p:spTree>
    <p:extLst>
      <p:ext uri="{BB962C8B-B14F-4D97-AF65-F5344CB8AC3E}">
        <p14:creationId xmlns:p14="http://schemas.microsoft.com/office/powerpoint/2010/main" val="4123455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43</a:t>
            </a:fld>
            <a:endParaRPr lang="en-US"/>
          </a:p>
        </p:txBody>
      </p:sp>
    </p:spTree>
    <p:extLst>
      <p:ext uri="{BB962C8B-B14F-4D97-AF65-F5344CB8AC3E}">
        <p14:creationId xmlns:p14="http://schemas.microsoft.com/office/powerpoint/2010/main" val="3839655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14</a:t>
            </a:fld>
            <a:endParaRPr lang="en-US"/>
          </a:p>
        </p:txBody>
      </p:sp>
    </p:spTree>
    <p:extLst>
      <p:ext uri="{BB962C8B-B14F-4D97-AF65-F5344CB8AC3E}">
        <p14:creationId xmlns:p14="http://schemas.microsoft.com/office/powerpoint/2010/main" val="2408763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45</a:t>
            </a:fld>
            <a:endParaRPr lang="en-US"/>
          </a:p>
        </p:txBody>
      </p:sp>
    </p:spTree>
    <p:extLst>
      <p:ext uri="{BB962C8B-B14F-4D97-AF65-F5344CB8AC3E}">
        <p14:creationId xmlns:p14="http://schemas.microsoft.com/office/powerpoint/2010/main" val="827034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46</a:t>
            </a:fld>
            <a:endParaRPr lang="en-US"/>
          </a:p>
        </p:txBody>
      </p:sp>
    </p:spTree>
    <p:extLst>
      <p:ext uri="{BB962C8B-B14F-4D97-AF65-F5344CB8AC3E}">
        <p14:creationId xmlns:p14="http://schemas.microsoft.com/office/powerpoint/2010/main" val="2148106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47</a:t>
            </a:fld>
            <a:endParaRPr lang="en-US"/>
          </a:p>
        </p:txBody>
      </p:sp>
    </p:spTree>
    <p:extLst>
      <p:ext uri="{BB962C8B-B14F-4D97-AF65-F5344CB8AC3E}">
        <p14:creationId xmlns:p14="http://schemas.microsoft.com/office/powerpoint/2010/main" val="2602152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49</a:t>
            </a:fld>
            <a:endParaRPr lang="en-US"/>
          </a:p>
        </p:txBody>
      </p:sp>
    </p:spTree>
    <p:extLst>
      <p:ext uri="{BB962C8B-B14F-4D97-AF65-F5344CB8AC3E}">
        <p14:creationId xmlns:p14="http://schemas.microsoft.com/office/powerpoint/2010/main" val="109873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17</a:t>
            </a:fld>
            <a:endParaRPr lang="en-US"/>
          </a:p>
        </p:txBody>
      </p:sp>
    </p:spTree>
    <p:extLst>
      <p:ext uri="{BB962C8B-B14F-4D97-AF65-F5344CB8AC3E}">
        <p14:creationId xmlns:p14="http://schemas.microsoft.com/office/powerpoint/2010/main" val="2096587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18</a:t>
            </a:fld>
            <a:endParaRPr lang="en-US"/>
          </a:p>
        </p:txBody>
      </p:sp>
    </p:spTree>
    <p:extLst>
      <p:ext uri="{BB962C8B-B14F-4D97-AF65-F5344CB8AC3E}">
        <p14:creationId xmlns:p14="http://schemas.microsoft.com/office/powerpoint/2010/main" val="1690019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20</a:t>
            </a:fld>
            <a:endParaRPr lang="en-US"/>
          </a:p>
        </p:txBody>
      </p:sp>
    </p:spTree>
    <p:extLst>
      <p:ext uri="{BB962C8B-B14F-4D97-AF65-F5344CB8AC3E}">
        <p14:creationId xmlns:p14="http://schemas.microsoft.com/office/powerpoint/2010/main" val="154383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21</a:t>
            </a:fld>
            <a:endParaRPr lang="en-US"/>
          </a:p>
        </p:txBody>
      </p:sp>
    </p:spTree>
    <p:extLst>
      <p:ext uri="{BB962C8B-B14F-4D97-AF65-F5344CB8AC3E}">
        <p14:creationId xmlns:p14="http://schemas.microsoft.com/office/powerpoint/2010/main" val="2797618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23</a:t>
            </a:fld>
            <a:endParaRPr lang="en-US"/>
          </a:p>
        </p:txBody>
      </p:sp>
    </p:spTree>
    <p:extLst>
      <p:ext uri="{BB962C8B-B14F-4D97-AF65-F5344CB8AC3E}">
        <p14:creationId xmlns:p14="http://schemas.microsoft.com/office/powerpoint/2010/main" val="2257109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24</a:t>
            </a:fld>
            <a:endParaRPr lang="en-US"/>
          </a:p>
        </p:txBody>
      </p:sp>
    </p:spTree>
    <p:extLst>
      <p:ext uri="{BB962C8B-B14F-4D97-AF65-F5344CB8AC3E}">
        <p14:creationId xmlns:p14="http://schemas.microsoft.com/office/powerpoint/2010/main" val="4191439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9585-A524-5E42-8E44-C27600385798}" type="slidenum">
              <a:rPr lang="en-US" smtClean="0"/>
              <a:t>25</a:t>
            </a:fld>
            <a:endParaRPr lang="en-US"/>
          </a:p>
        </p:txBody>
      </p:sp>
    </p:spTree>
    <p:extLst>
      <p:ext uri="{BB962C8B-B14F-4D97-AF65-F5344CB8AC3E}">
        <p14:creationId xmlns:p14="http://schemas.microsoft.com/office/powerpoint/2010/main" val="838801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74EF5F-7D16-9440-9EB2-053E032E27E9}" type="datetimeFigureOut">
              <a:rPr lang="en-US" smtClean="0"/>
              <a:t>12/28/21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F78D-A455-DB42-BCC4-34C63D0A5B8D}" type="slidenum">
              <a:rPr lang="en-US" smtClean="0"/>
              <a:t>‹#›</a:t>
            </a:fld>
            <a:endParaRPr lang="en-US"/>
          </a:p>
        </p:txBody>
      </p:sp>
    </p:spTree>
    <p:extLst>
      <p:ext uri="{BB962C8B-B14F-4D97-AF65-F5344CB8AC3E}">
        <p14:creationId xmlns:p14="http://schemas.microsoft.com/office/powerpoint/2010/main" val="71658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74EF5F-7D16-9440-9EB2-053E032E27E9}" type="datetimeFigureOut">
              <a:rPr lang="en-US" smtClean="0"/>
              <a:t>12/28/21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F78D-A455-DB42-BCC4-34C63D0A5B8D}" type="slidenum">
              <a:rPr lang="en-US" smtClean="0"/>
              <a:t>‹#›</a:t>
            </a:fld>
            <a:endParaRPr lang="en-US"/>
          </a:p>
        </p:txBody>
      </p:sp>
    </p:spTree>
    <p:extLst>
      <p:ext uri="{BB962C8B-B14F-4D97-AF65-F5344CB8AC3E}">
        <p14:creationId xmlns:p14="http://schemas.microsoft.com/office/powerpoint/2010/main" val="1155865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74EF5F-7D16-9440-9EB2-053E032E27E9}" type="datetimeFigureOut">
              <a:rPr lang="en-US" smtClean="0"/>
              <a:t>12/28/21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F78D-A455-DB42-BCC4-34C63D0A5B8D}" type="slidenum">
              <a:rPr lang="en-US" smtClean="0"/>
              <a:t>‹#›</a:t>
            </a:fld>
            <a:endParaRPr lang="en-US"/>
          </a:p>
        </p:txBody>
      </p:sp>
    </p:spTree>
    <p:extLst>
      <p:ext uri="{BB962C8B-B14F-4D97-AF65-F5344CB8AC3E}">
        <p14:creationId xmlns:p14="http://schemas.microsoft.com/office/powerpoint/2010/main" val="3817084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o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6772C-E1E5-F448-AE6C-BE8A28EE27C9}"/>
              </a:ext>
            </a:extLst>
          </p:cNvPr>
          <p:cNvSpPr>
            <a:spLocks noGrp="1"/>
          </p:cNvSpPr>
          <p:nvPr>
            <p:ph type="title" hasCustomPrompt="1"/>
          </p:nvPr>
        </p:nvSpPr>
        <p:spPr>
          <a:xfrm>
            <a:off x="593102" y="689092"/>
            <a:ext cx="9030291" cy="332399"/>
          </a:xfrm>
          <a:prstGeom prst="rect">
            <a:avLst/>
          </a:prstGeom>
        </p:spPr>
        <p:txBody>
          <a:bodyPr lIns="0" tIns="0" rIns="0" bIns="0">
            <a:noAutofit/>
          </a:bodyPr>
          <a:lstStyle>
            <a:lvl1pPr>
              <a:defRPr sz="2400" b="1">
                <a:solidFill>
                  <a:schemeClr val="tx2"/>
                </a:solidFill>
              </a:defRPr>
            </a:lvl1pPr>
          </a:lstStyle>
          <a:p>
            <a:r>
              <a:rPr lang="en-US" dirty="0"/>
              <a:t>Your title goes here</a:t>
            </a:r>
          </a:p>
        </p:txBody>
      </p:sp>
      <p:sp>
        <p:nvSpPr>
          <p:cNvPr id="4" name="Slide Number Placeholder 3">
            <a:extLst>
              <a:ext uri="{FF2B5EF4-FFF2-40B4-BE49-F238E27FC236}">
                <a16:creationId xmlns:a16="http://schemas.microsoft.com/office/drawing/2014/main" id="{D9F22729-0654-0341-B023-125565D1C06D}"/>
              </a:ext>
            </a:extLst>
          </p:cNvPr>
          <p:cNvSpPr>
            <a:spLocks noGrp="1"/>
          </p:cNvSpPr>
          <p:nvPr>
            <p:ph type="sldNum" sz="quarter" idx="11"/>
          </p:nvPr>
        </p:nvSpPr>
        <p:spPr/>
        <p:txBody>
          <a:bodyPr/>
          <a:lstStyle/>
          <a:p>
            <a:fld id="{6A81C480-D265-9D46-87E9-6C4F6FD53333}" type="slidenum">
              <a:rPr lang="en-US" smtClean="0"/>
              <a:pPr/>
              <a:t>‹#›</a:t>
            </a:fld>
            <a:endParaRPr lang="en-US" dirty="0"/>
          </a:p>
        </p:txBody>
      </p:sp>
      <p:sp>
        <p:nvSpPr>
          <p:cNvPr id="7" name="Text Placeholder 6">
            <a:extLst>
              <a:ext uri="{FF2B5EF4-FFF2-40B4-BE49-F238E27FC236}">
                <a16:creationId xmlns:a16="http://schemas.microsoft.com/office/drawing/2014/main" id="{483FBD91-ED1E-C241-B8A5-AD6474FA9478}"/>
              </a:ext>
            </a:extLst>
          </p:cNvPr>
          <p:cNvSpPr>
            <a:spLocks noGrp="1"/>
          </p:cNvSpPr>
          <p:nvPr>
            <p:ph type="body" sz="quarter" idx="12" hasCustomPrompt="1"/>
          </p:nvPr>
        </p:nvSpPr>
        <p:spPr>
          <a:xfrm>
            <a:off x="5702709" y="3318134"/>
            <a:ext cx="4109884" cy="1098325"/>
          </a:xfrm>
          <a:prstGeom prst="rect">
            <a:avLst/>
          </a:prstGeom>
        </p:spPr>
        <p:txBody>
          <a:bodyPr lIns="0" tIns="0" rIns="0" bIns="0"/>
          <a:lstStyle>
            <a:lvl1pPr marL="0" indent="0">
              <a:lnSpc>
                <a:spcPct val="110000"/>
              </a:lnSpc>
              <a:spcBef>
                <a:spcPts val="1200"/>
              </a:spcBef>
              <a:buClr>
                <a:schemeClr val="accent2"/>
              </a:buClr>
              <a:buSzPct val="100000"/>
              <a:buFont typeface="Arial" panose="020B0604020202020204" pitchFamily="34" charset="0"/>
              <a:buNone/>
              <a:defRPr sz="1800"/>
            </a:lvl1pPr>
            <a:lvl2pPr>
              <a:lnSpc>
                <a:spcPct val="100000"/>
              </a:lnSpc>
              <a:buClr>
                <a:schemeClr val="accent2"/>
              </a:buClr>
              <a:defRPr sz="2000"/>
            </a:lvl2pPr>
            <a:lvl3pPr>
              <a:lnSpc>
                <a:spcPct val="100000"/>
              </a:lnSpc>
              <a:buClr>
                <a:schemeClr val="accent2"/>
              </a:buClr>
              <a:defRPr sz="1800"/>
            </a:lvl3pPr>
            <a:lvl4pPr>
              <a:lnSpc>
                <a:spcPct val="100000"/>
              </a:lnSpc>
              <a:buClr>
                <a:schemeClr val="accent2"/>
              </a:buClr>
              <a:defRPr sz="1600"/>
            </a:lvl4pPr>
            <a:lvl5pPr>
              <a:lnSpc>
                <a:spcPct val="100000"/>
              </a:lnSpc>
              <a:buClr>
                <a:schemeClr val="accent2"/>
              </a:buClr>
              <a:defRPr sz="1600"/>
            </a:lvl5pPr>
          </a:lstStyle>
          <a:p>
            <a:pPr lvl="0"/>
            <a:r>
              <a:rPr lang="en-US" dirty="0"/>
              <a:t>Enter your paragraph text here.</a:t>
            </a:r>
          </a:p>
        </p:txBody>
      </p:sp>
      <p:sp>
        <p:nvSpPr>
          <p:cNvPr id="8" name="Text Placeholder 6">
            <a:extLst>
              <a:ext uri="{FF2B5EF4-FFF2-40B4-BE49-F238E27FC236}">
                <a16:creationId xmlns:a16="http://schemas.microsoft.com/office/drawing/2014/main" id="{227AF5DC-5B25-BF46-9F95-FD843206F8D9}"/>
              </a:ext>
            </a:extLst>
          </p:cNvPr>
          <p:cNvSpPr>
            <a:spLocks noGrp="1"/>
          </p:cNvSpPr>
          <p:nvPr>
            <p:ph type="body" sz="quarter" idx="13" hasCustomPrompt="1"/>
          </p:nvPr>
        </p:nvSpPr>
        <p:spPr>
          <a:xfrm>
            <a:off x="5702709" y="2867087"/>
            <a:ext cx="4109884" cy="332399"/>
          </a:xfrm>
          <a:prstGeom prst="rect">
            <a:avLst/>
          </a:prstGeom>
        </p:spPr>
        <p:txBody>
          <a:bodyPr lIns="0" tIns="0" rIns="0" bIns="0"/>
          <a:lstStyle>
            <a:lvl1pPr marL="0" indent="0">
              <a:lnSpc>
                <a:spcPct val="110000"/>
              </a:lnSpc>
              <a:spcBef>
                <a:spcPts val="0"/>
              </a:spcBef>
              <a:buClr>
                <a:schemeClr val="accent2"/>
              </a:buClr>
              <a:buSzPct val="100000"/>
              <a:buFont typeface="Arial" panose="020B0604020202020204" pitchFamily="34" charset="0"/>
              <a:buNone/>
              <a:defRPr sz="2000" b="1">
                <a:solidFill>
                  <a:schemeClr val="tx1"/>
                </a:solidFill>
              </a:defRPr>
            </a:lvl1pPr>
            <a:lvl2pPr>
              <a:lnSpc>
                <a:spcPct val="100000"/>
              </a:lnSpc>
              <a:buClr>
                <a:schemeClr val="accent2"/>
              </a:buClr>
              <a:defRPr sz="2000"/>
            </a:lvl2pPr>
            <a:lvl3pPr>
              <a:lnSpc>
                <a:spcPct val="100000"/>
              </a:lnSpc>
              <a:buClr>
                <a:schemeClr val="accent2"/>
              </a:buClr>
              <a:defRPr sz="1800"/>
            </a:lvl3pPr>
            <a:lvl4pPr>
              <a:lnSpc>
                <a:spcPct val="100000"/>
              </a:lnSpc>
              <a:buClr>
                <a:schemeClr val="accent2"/>
              </a:buClr>
              <a:defRPr sz="1600"/>
            </a:lvl4pPr>
            <a:lvl5pPr>
              <a:lnSpc>
                <a:spcPct val="100000"/>
              </a:lnSpc>
              <a:buClr>
                <a:schemeClr val="accent2"/>
              </a:buClr>
              <a:defRPr sz="1600"/>
            </a:lvl5pPr>
          </a:lstStyle>
          <a:p>
            <a:pPr lvl="0"/>
            <a:r>
              <a:rPr lang="en-US" dirty="0"/>
              <a:t>Enter your subtitle here.</a:t>
            </a:r>
          </a:p>
        </p:txBody>
      </p:sp>
      <p:sp>
        <p:nvSpPr>
          <p:cNvPr id="9" name="Picture Placeholder 5">
            <a:extLst>
              <a:ext uri="{FF2B5EF4-FFF2-40B4-BE49-F238E27FC236}">
                <a16:creationId xmlns:a16="http://schemas.microsoft.com/office/drawing/2014/main" id="{5DF4B395-F493-AF43-9C04-F07A080F4E9A}"/>
              </a:ext>
            </a:extLst>
          </p:cNvPr>
          <p:cNvSpPr>
            <a:spLocks noGrp="1"/>
          </p:cNvSpPr>
          <p:nvPr>
            <p:ph type="pic" sz="quarter" idx="14"/>
          </p:nvPr>
        </p:nvSpPr>
        <p:spPr>
          <a:xfrm>
            <a:off x="2084438" y="2034890"/>
            <a:ext cx="3205317" cy="3207543"/>
          </a:xfrm>
          <a:prstGeom prst="ellipse">
            <a:avLst/>
          </a:prstGeom>
        </p:spPr>
      </p:sp>
      <p:sp>
        <p:nvSpPr>
          <p:cNvPr id="6" name="Footer Placeholder 5">
            <a:extLst>
              <a:ext uri="{FF2B5EF4-FFF2-40B4-BE49-F238E27FC236}">
                <a16:creationId xmlns:a16="http://schemas.microsoft.com/office/drawing/2014/main" id="{3FA0EC42-BE9C-4F42-8719-76B61715090B}"/>
              </a:ext>
            </a:extLst>
          </p:cNvPr>
          <p:cNvSpPr>
            <a:spLocks noGrp="1"/>
          </p:cNvSpPr>
          <p:nvPr>
            <p:ph type="ftr" sz="quarter" idx="15"/>
          </p:nvPr>
        </p:nvSpPr>
        <p:spPr/>
        <p:txBody>
          <a:bodyPr/>
          <a:lstStyle/>
          <a:p>
            <a:r>
              <a:rPr lang="en-US"/>
              <a:t>© NTT Application Security</a:t>
            </a:r>
            <a:endParaRPr lang="en-US" dirty="0"/>
          </a:p>
        </p:txBody>
      </p:sp>
    </p:spTree>
    <p:extLst>
      <p:ext uri="{BB962C8B-B14F-4D97-AF65-F5344CB8AC3E}">
        <p14:creationId xmlns:p14="http://schemas.microsoft.com/office/powerpoint/2010/main" val="183434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274EF5F-7D16-9440-9EB2-053E032E27E9}" type="datetimeFigureOut">
              <a:rPr lang="en-US" smtClean="0"/>
              <a:t>12/28/21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F78D-A455-DB42-BCC4-34C63D0A5B8D}" type="slidenum">
              <a:rPr lang="en-US" smtClean="0"/>
              <a:t>‹#›</a:t>
            </a:fld>
            <a:endParaRPr lang="en-US"/>
          </a:p>
        </p:txBody>
      </p:sp>
    </p:spTree>
    <p:extLst>
      <p:ext uri="{BB962C8B-B14F-4D97-AF65-F5344CB8AC3E}">
        <p14:creationId xmlns:p14="http://schemas.microsoft.com/office/powerpoint/2010/main" val="2175469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274EF5F-7D16-9440-9EB2-053E032E27E9}" type="datetimeFigureOut">
              <a:rPr lang="en-US" smtClean="0"/>
              <a:t>12/28/21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F78D-A455-DB42-BCC4-34C63D0A5B8D}" type="slidenum">
              <a:rPr lang="en-US" smtClean="0"/>
              <a:t>‹#›</a:t>
            </a:fld>
            <a:endParaRPr lang="en-US"/>
          </a:p>
        </p:txBody>
      </p:sp>
    </p:spTree>
    <p:extLst>
      <p:ext uri="{BB962C8B-B14F-4D97-AF65-F5344CB8AC3E}">
        <p14:creationId xmlns:p14="http://schemas.microsoft.com/office/powerpoint/2010/main" val="376608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74EF5F-7D16-9440-9EB2-053E032E27E9}" type="datetimeFigureOut">
              <a:rPr lang="en-US" smtClean="0"/>
              <a:t>12/28/21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F78D-A455-DB42-BCC4-34C63D0A5B8D}" type="slidenum">
              <a:rPr lang="en-US" smtClean="0"/>
              <a:t>‹#›</a:t>
            </a:fld>
            <a:endParaRPr lang="en-US"/>
          </a:p>
        </p:txBody>
      </p:sp>
    </p:spTree>
    <p:extLst>
      <p:ext uri="{BB962C8B-B14F-4D97-AF65-F5344CB8AC3E}">
        <p14:creationId xmlns:p14="http://schemas.microsoft.com/office/powerpoint/2010/main" val="2594351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74EF5F-7D16-9440-9EB2-053E032E27E9}" type="datetimeFigureOut">
              <a:rPr lang="en-US" smtClean="0"/>
              <a:t>12/28/21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17F78D-A455-DB42-BCC4-34C63D0A5B8D}" type="slidenum">
              <a:rPr lang="en-US" smtClean="0"/>
              <a:t>‹#›</a:t>
            </a:fld>
            <a:endParaRPr lang="en-US"/>
          </a:p>
        </p:txBody>
      </p:sp>
    </p:spTree>
    <p:extLst>
      <p:ext uri="{BB962C8B-B14F-4D97-AF65-F5344CB8AC3E}">
        <p14:creationId xmlns:p14="http://schemas.microsoft.com/office/powerpoint/2010/main" val="111768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74EF5F-7D16-9440-9EB2-053E032E27E9}" type="datetimeFigureOut">
              <a:rPr lang="en-US" smtClean="0"/>
              <a:t>12/28/21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17F78D-A455-DB42-BCC4-34C63D0A5B8D}" type="slidenum">
              <a:rPr lang="en-US" smtClean="0"/>
              <a:t>‹#›</a:t>
            </a:fld>
            <a:endParaRPr lang="en-US"/>
          </a:p>
        </p:txBody>
      </p:sp>
    </p:spTree>
    <p:extLst>
      <p:ext uri="{BB962C8B-B14F-4D97-AF65-F5344CB8AC3E}">
        <p14:creationId xmlns:p14="http://schemas.microsoft.com/office/powerpoint/2010/main" val="3098508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74EF5F-7D16-9440-9EB2-053E032E27E9}" type="datetimeFigureOut">
              <a:rPr lang="en-US" smtClean="0"/>
              <a:t>12/28/21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17F78D-A455-DB42-BCC4-34C63D0A5B8D}" type="slidenum">
              <a:rPr lang="en-US" smtClean="0"/>
              <a:t>‹#›</a:t>
            </a:fld>
            <a:endParaRPr lang="en-US"/>
          </a:p>
        </p:txBody>
      </p:sp>
    </p:spTree>
    <p:extLst>
      <p:ext uri="{BB962C8B-B14F-4D97-AF65-F5344CB8AC3E}">
        <p14:creationId xmlns:p14="http://schemas.microsoft.com/office/powerpoint/2010/main" val="2437559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74EF5F-7D16-9440-9EB2-053E032E27E9}" type="datetimeFigureOut">
              <a:rPr lang="en-US" smtClean="0"/>
              <a:t>12/28/21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F78D-A455-DB42-BCC4-34C63D0A5B8D}" type="slidenum">
              <a:rPr lang="en-US" smtClean="0"/>
              <a:t>‹#›</a:t>
            </a:fld>
            <a:endParaRPr lang="en-US"/>
          </a:p>
        </p:txBody>
      </p:sp>
    </p:spTree>
    <p:extLst>
      <p:ext uri="{BB962C8B-B14F-4D97-AF65-F5344CB8AC3E}">
        <p14:creationId xmlns:p14="http://schemas.microsoft.com/office/powerpoint/2010/main" val="3987401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74EF5F-7D16-9440-9EB2-053E032E27E9}" type="datetimeFigureOut">
              <a:rPr lang="en-US" smtClean="0"/>
              <a:t>12/28/21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F78D-A455-DB42-BCC4-34C63D0A5B8D}" type="slidenum">
              <a:rPr lang="en-US" smtClean="0"/>
              <a:t>‹#›</a:t>
            </a:fld>
            <a:endParaRPr lang="en-US"/>
          </a:p>
        </p:txBody>
      </p:sp>
    </p:spTree>
    <p:extLst>
      <p:ext uri="{BB962C8B-B14F-4D97-AF65-F5344CB8AC3E}">
        <p14:creationId xmlns:p14="http://schemas.microsoft.com/office/powerpoint/2010/main" val="424661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4EF5F-7D16-9440-9EB2-053E032E27E9}" type="datetimeFigureOut">
              <a:rPr lang="en-US" smtClean="0"/>
              <a:t>12/28/21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17F78D-A455-DB42-BCC4-34C63D0A5B8D}" type="slidenum">
              <a:rPr lang="en-US" smtClean="0"/>
              <a:t>‹#›</a:t>
            </a:fld>
            <a:endParaRPr lang="en-US"/>
          </a:p>
        </p:txBody>
      </p:sp>
    </p:spTree>
    <p:extLst>
      <p:ext uri="{BB962C8B-B14F-4D97-AF65-F5344CB8AC3E}">
        <p14:creationId xmlns:p14="http://schemas.microsoft.com/office/powerpoint/2010/main" val="19238135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b="1" i="0" kern="1200">
          <a:solidFill>
            <a:schemeClr val="tx1"/>
          </a:solidFill>
          <a:latin typeface="Avenir Blac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Avenir Blac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Medium"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iscuss.python.org/u/steven.daprano"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hyperlink" Target="https://discuss.python.org/t/nan-breaks-min-max-and-sorting-functions-a-solution/2868" TargetMode="External"/><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discuss.python.org/u/tim.one" TargetMode="External"/><Relationship Id="rId5" Type="http://schemas.openxmlformats.org/officeDocument/2006/relationships/image" Target="../media/image24.tiff"/><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anniecherkaev.com/the-secret-life-of-nan"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hyperlink" Target="https://github.com/NoCheatPlus/Issues/issues/333"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 Id="rId4" Type="http://schemas.openxmlformats.org/officeDocument/2006/relationships/hyperlink" Target="https://github.com/ProZachJ/ducktal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2.png"/><Relationship Id="rId4" Type="http://schemas.openxmlformats.org/officeDocument/2006/relationships/image" Target="../media/image4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5BBA-AE24-4141-8AC4-6F18CA75DEF8}"/>
              </a:ext>
            </a:extLst>
          </p:cNvPr>
          <p:cNvSpPr>
            <a:spLocks noGrp="1"/>
          </p:cNvSpPr>
          <p:nvPr>
            <p:ph type="ctrTitle"/>
          </p:nvPr>
        </p:nvSpPr>
        <p:spPr>
          <a:xfrm>
            <a:off x="1524000" y="3435927"/>
            <a:ext cx="9144000" cy="2387600"/>
          </a:xfrm>
        </p:spPr>
        <p:txBody>
          <a:bodyPr>
            <a:normAutofit fontScale="90000"/>
          </a:bodyPr>
          <a:lstStyle/>
          <a:p>
            <a:pPr algn="l"/>
            <a:r>
              <a:rPr lang="en-US" sz="11600" b="1" dirty="0">
                <a:solidFill>
                  <a:schemeClr val="bg1"/>
                </a:solidFill>
                <a:latin typeface="Avenir Black" panose="02000503020000020003" pitchFamily="2" charset="0"/>
              </a:rPr>
              <a:t>IT'S A NAN-ISSUE</a:t>
            </a:r>
          </a:p>
        </p:txBody>
      </p:sp>
      <p:sp>
        <p:nvSpPr>
          <p:cNvPr id="3" name="Subtitle 2">
            <a:extLst>
              <a:ext uri="{FF2B5EF4-FFF2-40B4-BE49-F238E27FC236}">
                <a16:creationId xmlns:a16="http://schemas.microsoft.com/office/drawing/2014/main" id="{B7D604C4-E552-AA4B-8E90-3F6FEC0F345E}"/>
              </a:ext>
            </a:extLst>
          </p:cNvPr>
          <p:cNvSpPr>
            <a:spLocks noGrp="1"/>
          </p:cNvSpPr>
          <p:nvPr>
            <p:ph type="subTitle" idx="1"/>
          </p:nvPr>
        </p:nvSpPr>
        <p:spPr>
          <a:xfrm>
            <a:off x="1524000" y="2411942"/>
            <a:ext cx="9144000" cy="580495"/>
          </a:xfrm>
        </p:spPr>
        <p:txBody>
          <a:bodyPr>
            <a:normAutofit/>
          </a:bodyPr>
          <a:lstStyle/>
          <a:p>
            <a:pPr algn="l"/>
            <a:r>
              <a:rPr lang="en-US" sz="2800" b="1" dirty="0">
                <a:solidFill>
                  <a:schemeClr val="bg1"/>
                </a:solidFill>
                <a:latin typeface="Avenir Heavy" panose="02000503020000020003" pitchFamily="2" charset="0"/>
              </a:rPr>
              <a:t>BIT</a:t>
            </a:r>
            <a:r>
              <a:rPr lang="en-US" sz="2800" b="1" dirty="0">
                <a:latin typeface="Avenir Heavy" panose="02000503020000020003" pitchFamily="2" charset="0"/>
              </a:rPr>
              <a:t> </a:t>
            </a:r>
            <a:r>
              <a:rPr lang="en-US" sz="2800" b="1" dirty="0">
                <a:solidFill>
                  <a:schemeClr val="bg1"/>
                </a:solidFill>
                <a:latin typeface="Avenir Heavy" panose="02000503020000020003" pitchFamily="2" charset="0"/>
              </a:rPr>
              <a:t>DISCOVERY</a:t>
            </a:r>
          </a:p>
        </p:txBody>
      </p:sp>
    </p:spTree>
    <p:extLst>
      <p:ext uri="{BB962C8B-B14F-4D97-AF65-F5344CB8AC3E}">
        <p14:creationId xmlns:p14="http://schemas.microsoft.com/office/powerpoint/2010/main" val="3602220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AC491A-44E9-2B45-8598-9CA7DE2F681E}"/>
              </a:ext>
            </a:extLst>
          </p:cNvPr>
          <p:cNvSpPr/>
          <p:nvPr/>
        </p:nvSpPr>
        <p:spPr>
          <a:xfrm>
            <a:off x="548134" y="670468"/>
            <a:ext cx="9614107" cy="769441"/>
          </a:xfrm>
          <a:prstGeom prst="rect">
            <a:avLst/>
          </a:prstGeom>
        </p:spPr>
        <p:txBody>
          <a:bodyPr wrap="none">
            <a:spAutoFit/>
          </a:bodyPr>
          <a:lstStyle/>
          <a:p>
            <a:r>
              <a:rPr lang="en-US" sz="4400" b="1" dirty="0">
                <a:latin typeface="Avenir Black" panose="02000503020000020003" pitchFamily="2" charset="0"/>
              </a:rPr>
              <a:t>Incorrect Equivalence Failure Mode</a:t>
            </a:r>
          </a:p>
        </p:txBody>
      </p:sp>
      <p:sp>
        <p:nvSpPr>
          <p:cNvPr id="7" name="Rectangle 6">
            <a:extLst>
              <a:ext uri="{FF2B5EF4-FFF2-40B4-BE49-F238E27FC236}">
                <a16:creationId xmlns:a16="http://schemas.microsoft.com/office/drawing/2014/main" id="{F8C0E10E-AE16-F646-8C97-B75351C10BCB}"/>
              </a:ext>
            </a:extLst>
          </p:cNvPr>
          <p:cNvSpPr/>
          <p:nvPr/>
        </p:nvSpPr>
        <p:spPr>
          <a:xfrm>
            <a:off x="548134" y="1693994"/>
            <a:ext cx="10996166" cy="4462760"/>
          </a:xfrm>
          <a:prstGeom prst="rect">
            <a:avLst/>
          </a:prstGeom>
        </p:spPr>
        <p:txBody>
          <a:bodyPr wrap="square">
            <a:spAutoFit/>
          </a:bodyPr>
          <a:lstStyle/>
          <a:p>
            <a:r>
              <a:rPr lang="en-US" sz="2000" dirty="0">
                <a:solidFill>
                  <a:srgbClr val="1F2A36"/>
                </a:solidFill>
                <a:latin typeface="Avenir Medium" panose="02000503020000020003" pitchFamily="2" charset="0"/>
              </a:rPr>
              <a:t>The hacker has some control over </a:t>
            </a:r>
            <a:r>
              <a:rPr lang="en-US" sz="2000" dirty="0" err="1">
                <a:solidFill>
                  <a:srgbClr val="1F2A36"/>
                </a:solidFill>
                <a:latin typeface="Avenir Medium" panose="02000503020000020003" pitchFamily="2" charset="0"/>
              </a:rPr>
              <a:t>message_id</a:t>
            </a:r>
            <a:r>
              <a:rPr lang="en-US" sz="2000" dirty="0">
                <a:solidFill>
                  <a:srgbClr val="1F2A36"/>
                </a:solidFill>
                <a:latin typeface="Avenir Medium" panose="02000503020000020003" pitchFamily="2" charset="0"/>
              </a:rPr>
              <a:t> and sends the same message twice using NaN</a:t>
            </a:r>
          </a:p>
          <a:p>
            <a:pPr lvl="1"/>
            <a:r>
              <a:rPr lang="en-US" sz="1600" dirty="0" err="1">
                <a:latin typeface="Lucida Console" panose="020B0609040504020204" pitchFamily="49" charset="0"/>
              </a:rPr>
              <a:t>old_message</a:t>
            </a:r>
            <a:r>
              <a:rPr lang="en-US" sz="1600" dirty="0">
                <a:latin typeface="Lucida Console" panose="020B0609040504020204" pitchFamily="49" charset="0"/>
              </a:rPr>
              <a:t> = {'user': 'hacker',</a:t>
            </a:r>
          </a:p>
          <a:p>
            <a:pPr lvl="1"/>
            <a:r>
              <a:rPr lang="en-US" sz="1600" dirty="0">
                <a:latin typeface="Lucida Console" panose="020B0609040504020204" pitchFamily="49" charset="0"/>
              </a:rPr>
              <a:t>               '</a:t>
            </a:r>
            <a:r>
              <a:rPr lang="en-US" sz="1600" dirty="0" err="1">
                <a:latin typeface="Lucida Console" panose="020B0609040504020204" pitchFamily="49" charset="0"/>
              </a:rPr>
              <a:t>message_id</a:t>
            </a:r>
            <a:r>
              <a:rPr lang="en-US" sz="1600" dirty="0">
                <a:latin typeface="Lucida Console" panose="020B0609040504020204" pitchFamily="49" charset="0"/>
              </a:rPr>
              <a:t>': </a:t>
            </a:r>
            <a:r>
              <a:rPr lang="en-US" sz="1600" dirty="0">
                <a:highlight>
                  <a:srgbClr val="FFFF00"/>
                </a:highlight>
                <a:latin typeface="Lucida Console" panose="020B0609040504020204" pitchFamily="49" charset="0"/>
              </a:rPr>
              <a:t>float('</a:t>
            </a:r>
            <a:r>
              <a:rPr lang="en-US" sz="1600" dirty="0" err="1">
                <a:highlight>
                  <a:srgbClr val="FFFF00"/>
                </a:highlight>
                <a:latin typeface="Lucida Console" panose="020B0609040504020204" pitchFamily="49" charset="0"/>
              </a:rPr>
              <a:t>NaN</a:t>
            </a:r>
            <a:r>
              <a:rPr lang="en-US" sz="1600" dirty="0">
                <a:highlight>
                  <a:srgbClr val="FFFF00"/>
                </a:highlight>
                <a:latin typeface="Lucida Console" panose="020B0609040504020204" pitchFamily="49" charset="0"/>
              </a:rPr>
              <a:t>')</a:t>
            </a:r>
            <a:r>
              <a:rPr lang="en-US" sz="1600" dirty="0">
                <a:latin typeface="Lucida Console" panose="020B0609040504020204" pitchFamily="49" charset="0"/>
              </a:rPr>
              <a:t>,</a:t>
            </a:r>
          </a:p>
          <a:p>
            <a:pPr lvl="1"/>
            <a:r>
              <a:rPr lang="en-US" sz="1600" dirty="0">
                <a:latin typeface="Lucida Console" panose="020B0609040504020204" pitchFamily="49" charset="0"/>
              </a:rPr>
              <a:t>               'message': 'DoS/Spam'}</a:t>
            </a:r>
          </a:p>
          <a:p>
            <a:pPr lvl="1"/>
            <a:endParaRPr lang="en-US" sz="1600" dirty="0">
              <a:latin typeface="Lucida Console" panose="020B0609040504020204" pitchFamily="49" charset="0"/>
            </a:endParaRPr>
          </a:p>
          <a:p>
            <a:pPr lvl="1"/>
            <a:r>
              <a:rPr lang="en-US" sz="1600" dirty="0" err="1">
                <a:latin typeface="Lucida Console" panose="020B0609040504020204" pitchFamily="49" charset="0"/>
              </a:rPr>
              <a:t>new_message</a:t>
            </a:r>
            <a:r>
              <a:rPr lang="en-US" sz="1600" dirty="0">
                <a:latin typeface="Lucida Console" panose="020B0609040504020204" pitchFamily="49" charset="0"/>
              </a:rPr>
              <a:t> = {'user': 'hacker',</a:t>
            </a:r>
          </a:p>
          <a:p>
            <a:pPr lvl="1"/>
            <a:r>
              <a:rPr lang="en-US" sz="1600" dirty="0">
                <a:latin typeface="Lucida Console" panose="020B0609040504020204" pitchFamily="49" charset="0"/>
              </a:rPr>
              <a:t>               '</a:t>
            </a:r>
            <a:r>
              <a:rPr lang="en-US" sz="1600" dirty="0" err="1">
                <a:latin typeface="Lucida Console" panose="020B0609040504020204" pitchFamily="49" charset="0"/>
              </a:rPr>
              <a:t>message_id</a:t>
            </a:r>
            <a:r>
              <a:rPr lang="en-US" sz="1600" dirty="0">
                <a:latin typeface="Lucida Console" panose="020B0609040504020204" pitchFamily="49" charset="0"/>
              </a:rPr>
              <a:t>': </a:t>
            </a:r>
            <a:r>
              <a:rPr lang="en-US" sz="1600" dirty="0">
                <a:highlight>
                  <a:srgbClr val="FFFF00"/>
                </a:highlight>
                <a:latin typeface="Lucida Console" panose="020B0609040504020204" pitchFamily="49" charset="0"/>
              </a:rPr>
              <a:t>float('</a:t>
            </a:r>
            <a:r>
              <a:rPr lang="en-US" sz="1600" dirty="0" err="1">
                <a:highlight>
                  <a:srgbClr val="FFFF00"/>
                </a:highlight>
                <a:latin typeface="Lucida Console" panose="020B0609040504020204" pitchFamily="49" charset="0"/>
              </a:rPr>
              <a:t>NaN</a:t>
            </a:r>
            <a:r>
              <a:rPr lang="en-US" sz="1600" dirty="0">
                <a:highlight>
                  <a:srgbClr val="FFFF00"/>
                </a:highlight>
                <a:latin typeface="Lucida Console" panose="020B0609040504020204" pitchFamily="49" charset="0"/>
              </a:rPr>
              <a:t>')</a:t>
            </a:r>
            <a:r>
              <a:rPr lang="en-US" sz="1600" dirty="0">
                <a:latin typeface="Lucida Console" panose="020B0609040504020204" pitchFamily="49" charset="0"/>
              </a:rPr>
              <a:t>,</a:t>
            </a:r>
          </a:p>
          <a:p>
            <a:pPr lvl="1"/>
            <a:r>
              <a:rPr lang="en-US" sz="1600" dirty="0">
                <a:latin typeface="Lucida Console" panose="020B0609040504020204" pitchFamily="49" charset="0"/>
              </a:rPr>
              <a:t>               'message': 'DoS/Spam'}</a:t>
            </a:r>
          </a:p>
          <a:p>
            <a:pPr lvl="1"/>
            <a:endParaRPr lang="en-US" sz="1600" dirty="0">
              <a:latin typeface="Lucida Console" panose="020B0609040504020204" pitchFamily="49" charset="0"/>
            </a:endParaRPr>
          </a:p>
          <a:p>
            <a:pPr lvl="1"/>
            <a:r>
              <a:rPr lang="en-US" sz="1600" dirty="0">
                <a:latin typeface="Lucida Console" panose="020B0609040504020204" pitchFamily="49" charset="0"/>
              </a:rPr>
              <a:t>if </a:t>
            </a:r>
            <a:r>
              <a:rPr lang="en-US" sz="1600" dirty="0" err="1">
                <a:highlight>
                  <a:srgbClr val="00FF00"/>
                </a:highlight>
                <a:latin typeface="Lucida Console" panose="020B0609040504020204" pitchFamily="49" charset="0"/>
              </a:rPr>
              <a:t>old_message</a:t>
            </a:r>
            <a:r>
              <a:rPr lang="en-US" sz="1600" dirty="0">
                <a:highlight>
                  <a:srgbClr val="00FF00"/>
                </a:highlight>
                <a:latin typeface="Lucida Console" panose="020B0609040504020204" pitchFamily="49" charset="0"/>
              </a:rPr>
              <a:t>['</a:t>
            </a:r>
            <a:r>
              <a:rPr lang="en-US" sz="1600" dirty="0" err="1">
                <a:highlight>
                  <a:srgbClr val="00FF00"/>
                </a:highlight>
                <a:latin typeface="Lucida Console" panose="020B0609040504020204" pitchFamily="49" charset="0"/>
              </a:rPr>
              <a:t>message_id</a:t>
            </a:r>
            <a:r>
              <a:rPr lang="en-US" sz="1600" dirty="0">
                <a:highlight>
                  <a:srgbClr val="00FF00"/>
                </a:highlight>
                <a:latin typeface="Lucida Console" panose="020B0609040504020204" pitchFamily="49" charset="0"/>
              </a:rPr>
              <a:t>'] == </a:t>
            </a:r>
            <a:r>
              <a:rPr lang="en-US" sz="1600" dirty="0" err="1">
                <a:highlight>
                  <a:srgbClr val="00FF00"/>
                </a:highlight>
                <a:latin typeface="Lucida Console" panose="020B0609040504020204" pitchFamily="49" charset="0"/>
              </a:rPr>
              <a:t>new_message</a:t>
            </a:r>
            <a:r>
              <a:rPr lang="en-US" sz="1600" dirty="0">
                <a:highlight>
                  <a:srgbClr val="00FF00"/>
                </a:highlight>
                <a:latin typeface="Lucida Console" panose="020B0609040504020204" pitchFamily="49" charset="0"/>
              </a:rPr>
              <a:t>['</a:t>
            </a:r>
            <a:r>
              <a:rPr lang="en-US" sz="1600" dirty="0" err="1">
                <a:highlight>
                  <a:srgbClr val="00FF00"/>
                </a:highlight>
                <a:latin typeface="Lucida Console" panose="020B0609040504020204" pitchFamily="49" charset="0"/>
              </a:rPr>
              <a:t>message_id</a:t>
            </a:r>
            <a:r>
              <a:rPr lang="en-US" sz="1600" dirty="0">
                <a:highlight>
                  <a:srgbClr val="00FF00"/>
                </a:highlight>
                <a:latin typeface="Lucida Console" panose="020B0609040504020204" pitchFamily="49" charset="0"/>
              </a:rPr>
              <a:t>']</a:t>
            </a:r>
            <a:r>
              <a:rPr lang="en-US" sz="1600" dirty="0">
                <a:latin typeface="Lucida Console" panose="020B0609040504020204" pitchFamily="49" charset="0"/>
              </a:rPr>
              <a:t>:</a:t>
            </a:r>
          </a:p>
          <a:p>
            <a:pPr lvl="1"/>
            <a:r>
              <a:rPr lang="en-US" sz="1600" dirty="0">
                <a:latin typeface="Lucida Console" panose="020B0609040504020204" pitchFamily="49" charset="0"/>
              </a:rPr>
              <a:t>  print ("Sorry, this is a duplicate message. You are rate-limited.")</a:t>
            </a:r>
          </a:p>
          <a:p>
            <a:pPr lvl="1"/>
            <a:r>
              <a:rPr lang="en-US" sz="1600" dirty="0">
                <a:latin typeface="Lucida Console" panose="020B0609040504020204" pitchFamily="49" charset="0"/>
              </a:rPr>
              <a:t>else:</a:t>
            </a:r>
          </a:p>
          <a:p>
            <a:pPr lvl="1"/>
            <a:r>
              <a:rPr lang="en-US" sz="1600" dirty="0">
                <a:latin typeface="Lucida Console" panose="020B0609040504020204" pitchFamily="49" charset="0"/>
              </a:rPr>
              <a:t>  print ("Excellent - sending this message.")</a:t>
            </a:r>
          </a:p>
          <a:p>
            <a:pPr lvl="1"/>
            <a:endParaRPr lang="en-US" sz="1600" dirty="0">
              <a:latin typeface="Lucida Console" panose="020B0609040504020204" pitchFamily="49" charset="0"/>
            </a:endParaRPr>
          </a:p>
          <a:p>
            <a:r>
              <a:rPr lang="en-US" sz="2000" dirty="0">
                <a:solidFill>
                  <a:srgbClr val="1F2A36"/>
                </a:solidFill>
                <a:latin typeface="Avenir Medium" panose="02000503020000020003" pitchFamily="2" charset="0"/>
              </a:rPr>
              <a:t>Incorrectly assume the two messages are different because NaN != NaN. </a:t>
            </a:r>
            <a:r>
              <a:rPr lang="en-US" sz="2000" u="sng" dirty="0">
                <a:solidFill>
                  <a:srgbClr val="1F2A36"/>
                </a:solidFill>
                <a:latin typeface="Avenir Medium" panose="02000503020000020003" pitchFamily="2" charset="0"/>
              </a:rPr>
              <a:t>Hacker bypasses rate limiting</a:t>
            </a:r>
            <a:r>
              <a:rPr lang="en-US" sz="2000" dirty="0">
                <a:solidFill>
                  <a:srgbClr val="1F2A36"/>
                </a:solidFill>
                <a:latin typeface="Avenir Medium" panose="02000503020000020003" pitchFamily="2" charset="0"/>
              </a:rPr>
              <a:t>!</a:t>
            </a:r>
          </a:p>
          <a:p>
            <a:pPr lvl="1"/>
            <a:r>
              <a:rPr lang="en-US" sz="1600" dirty="0">
                <a:solidFill>
                  <a:schemeClr val="accent1"/>
                </a:solidFill>
                <a:latin typeface="Lucida Console" panose="020B0609040504020204" pitchFamily="49" charset="0"/>
              </a:rPr>
              <a:t>Excellent - sending this message.</a:t>
            </a:r>
          </a:p>
        </p:txBody>
      </p:sp>
    </p:spTree>
    <p:extLst>
      <p:ext uri="{BB962C8B-B14F-4D97-AF65-F5344CB8AC3E}">
        <p14:creationId xmlns:p14="http://schemas.microsoft.com/office/powerpoint/2010/main" val="3745866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5BBA-AE24-4141-8AC4-6F18CA75DEF8}"/>
              </a:ext>
            </a:extLst>
          </p:cNvPr>
          <p:cNvSpPr>
            <a:spLocks noGrp="1"/>
          </p:cNvSpPr>
          <p:nvPr>
            <p:ph type="ctrTitle"/>
          </p:nvPr>
        </p:nvSpPr>
        <p:spPr>
          <a:xfrm>
            <a:off x="1524000" y="2785534"/>
            <a:ext cx="9144000" cy="2387600"/>
          </a:xfrm>
        </p:spPr>
        <p:txBody>
          <a:bodyPr>
            <a:normAutofit fontScale="90000"/>
          </a:bodyPr>
          <a:lstStyle/>
          <a:p>
            <a:r>
              <a:rPr lang="en-US" dirty="0">
                <a:solidFill>
                  <a:schemeClr val="bg1"/>
                </a:solidFill>
              </a:rPr>
              <a:t>"All comparisons where one of the elements is a NAN </a:t>
            </a:r>
            <a:r>
              <a:rPr lang="en-US" u="sng" dirty="0">
                <a:solidFill>
                  <a:schemeClr val="bg1"/>
                </a:solidFill>
              </a:rPr>
              <a:t>should return false</a:t>
            </a:r>
            <a:r>
              <a:rPr lang="en-US" dirty="0">
                <a:solidFill>
                  <a:schemeClr val="bg1"/>
                </a:solidFill>
              </a:rPr>
              <a:t>."</a:t>
            </a:r>
          </a:p>
        </p:txBody>
      </p:sp>
      <p:sp>
        <p:nvSpPr>
          <p:cNvPr id="3" name="Subtitle 2">
            <a:extLst>
              <a:ext uri="{FF2B5EF4-FFF2-40B4-BE49-F238E27FC236}">
                <a16:creationId xmlns:a16="http://schemas.microsoft.com/office/drawing/2014/main" id="{B7D604C4-E552-AA4B-8E90-3F6FEC0F345E}"/>
              </a:ext>
            </a:extLst>
          </p:cNvPr>
          <p:cNvSpPr>
            <a:spLocks noGrp="1"/>
          </p:cNvSpPr>
          <p:nvPr>
            <p:ph type="subTitle" idx="1"/>
          </p:nvPr>
        </p:nvSpPr>
        <p:spPr>
          <a:xfrm>
            <a:off x="1524000" y="1768476"/>
            <a:ext cx="9144000" cy="580495"/>
          </a:xfrm>
        </p:spPr>
        <p:txBody>
          <a:bodyPr>
            <a:normAutofit/>
          </a:bodyPr>
          <a:lstStyle/>
          <a:p>
            <a:pPr algn="l"/>
            <a:r>
              <a:rPr lang="en-US" sz="2800" b="1" dirty="0">
                <a:solidFill>
                  <a:schemeClr val="bg1"/>
                </a:solidFill>
                <a:latin typeface="Avenir Heavy" panose="02000503020000020003" pitchFamily="2" charset="0"/>
              </a:rPr>
              <a:t>According to IEEE754:</a:t>
            </a:r>
          </a:p>
        </p:txBody>
      </p:sp>
    </p:spTree>
    <p:extLst>
      <p:ext uri="{BB962C8B-B14F-4D97-AF65-F5344CB8AC3E}">
        <p14:creationId xmlns:p14="http://schemas.microsoft.com/office/powerpoint/2010/main" val="2054693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4435830" cy="954107"/>
          </a:xfrm>
          <a:prstGeom prst="rect">
            <a:avLst/>
          </a:prstGeom>
        </p:spPr>
        <p:txBody>
          <a:bodyPr wrap="none">
            <a:spAutoFit/>
          </a:bodyPr>
          <a:lstStyle/>
          <a:p>
            <a:r>
              <a:rPr lang="en-US" sz="2800" b="1" dirty="0">
                <a:solidFill>
                  <a:srgbClr val="FFFFFF"/>
                </a:solidFill>
                <a:latin typeface="Avenir Black" panose="02000503020000020003" pitchFamily="2" charset="0"/>
              </a:rPr>
              <a:t>Non-Comparison Theory </a:t>
            </a:r>
          </a:p>
          <a:p>
            <a:r>
              <a:rPr lang="en-US" sz="2800" b="1" dirty="0">
                <a:solidFill>
                  <a:srgbClr val="FFFFFF"/>
                </a:solidFill>
                <a:latin typeface="Avenir Black" panose="02000503020000020003" pitchFamily="2" charset="0"/>
              </a:rPr>
              <a:t>Go…</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2081774"/>
            <a:ext cx="3514685"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Boom!</a:t>
            </a:r>
            <a:endParaRPr lang="en-US" sz="7200" b="1" dirty="0">
              <a:solidFill>
                <a:srgbClr val="FFFFFF"/>
              </a:solidFill>
              <a:effectLst/>
              <a:latin typeface="Avenir Black" panose="02000503020000020003" pitchFamily="2" charset="0"/>
            </a:endParaRPr>
          </a:p>
        </p:txBody>
      </p:sp>
      <p:sp>
        <p:nvSpPr>
          <p:cNvPr id="7" name="Rectangle 6">
            <a:extLst>
              <a:ext uri="{FF2B5EF4-FFF2-40B4-BE49-F238E27FC236}">
                <a16:creationId xmlns:a16="http://schemas.microsoft.com/office/drawing/2014/main" id="{83068F4A-03AB-A24C-8CEC-2C28A8B789B1}"/>
              </a:ext>
            </a:extLst>
          </p:cNvPr>
          <p:cNvSpPr/>
          <p:nvPr/>
        </p:nvSpPr>
        <p:spPr>
          <a:xfrm>
            <a:off x="5140322" y="254853"/>
            <a:ext cx="6642376" cy="6740307"/>
          </a:xfrm>
          <a:prstGeom prst="rect">
            <a:avLst/>
          </a:prstGeom>
        </p:spPr>
        <p:txBody>
          <a:bodyPr wrap="square">
            <a:spAutoFit/>
          </a:bodyPr>
          <a:lstStyle/>
          <a:p>
            <a:pPr lvl="1"/>
            <a:r>
              <a:rPr lang="en-US" sz="1600" dirty="0">
                <a:latin typeface="Lucida Console" panose="020B0609040504020204" pitchFamily="49" charset="0"/>
              </a:rPr>
              <a:t>&gt;&gt;&gt; </a:t>
            </a:r>
            <a:r>
              <a:rPr lang="en-US" sz="1600" dirty="0" err="1">
                <a:latin typeface="Lucida Console" panose="020B0609040504020204" pitchFamily="49" charset="0"/>
              </a:rPr>
              <a:t>math.nan</a:t>
            </a:r>
            <a:r>
              <a:rPr lang="en-US" sz="1600" dirty="0">
                <a:latin typeface="Lucida Console" panose="020B0609040504020204" pitchFamily="49" charset="0"/>
              </a:rPr>
              <a:t> is </a:t>
            </a:r>
            <a:r>
              <a:rPr lang="en-US" sz="1600" dirty="0" err="1">
                <a:latin typeface="Lucida Console" panose="020B0609040504020204" pitchFamily="49" charset="0"/>
              </a:rPr>
              <a:t>math.nan</a:t>
            </a:r>
            <a:endParaRPr lang="en-US" sz="1600" dirty="0">
              <a:latin typeface="Lucida Console" panose="020B0609040504020204" pitchFamily="49" charset="0"/>
            </a:endParaRPr>
          </a:p>
          <a:p>
            <a:pPr lvl="1"/>
            <a:r>
              <a:rPr lang="en-US" sz="1600" dirty="0">
                <a:solidFill>
                  <a:schemeClr val="accent1"/>
                </a:solidFill>
                <a:latin typeface="Lucida Console" panose="020B0609040504020204" pitchFamily="49" charset="0"/>
              </a:rPr>
              <a:t>True</a:t>
            </a:r>
          </a:p>
          <a:p>
            <a:endParaRPr lang="en-US" sz="1600" dirty="0">
              <a:solidFill>
                <a:schemeClr val="accent1"/>
              </a:solidFill>
              <a:latin typeface="Lucida Console" panose="020B0609040504020204" pitchFamily="49" charset="0"/>
            </a:endParaRPr>
          </a:p>
          <a:p>
            <a:r>
              <a:rPr lang="en-US" sz="1600" dirty="0">
                <a:latin typeface="Avenir Book" panose="02000503020000020003" pitchFamily="2" charset="0"/>
              </a:rPr>
              <a:t>But… You could make the claim that it should always evaluate False:</a:t>
            </a:r>
          </a:p>
          <a:p>
            <a:pPr lvl="1"/>
            <a:r>
              <a:rPr lang="en-US" sz="1600" dirty="0">
                <a:latin typeface="Lucida Console" panose="020B0609040504020204" pitchFamily="49" charset="0"/>
              </a:rPr>
              <a:t>&gt;&gt;&gt; float('</a:t>
            </a:r>
            <a:r>
              <a:rPr lang="en-US" sz="1600" dirty="0" err="1">
                <a:latin typeface="Lucida Console" panose="020B0609040504020204" pitchFamily="49" charset="0"/>
              </a:rPr>
              <a:t>NaN</a:t>
            </a:r>
            <a:r>
              <a:rPr lang="en-US" sz="1600" dirty="0">
                <a:latin typeface="Lucida Console" panose="020B0609040504020204" pitchFamily="49" charset="0"/>
              </a:rPr>
              <a:t>') is float('</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False</a:t>
            </a:r>
          </a:p>
          <a:p>
            <a:pPr lvl="1"/>
            <a:r>
              <a:rPr lang="en-US" sz="1600" dirty="0">
                <a:latin typeface="Lucida Console" panose="020B0609040504020204" pitchFamily="49" charset="0"/>
              </a:rPr>
              <a:t>&gt;&gt;&gt; float('</a:t>
            </a:r>
            <a:r>
              <a:rPr lang="en-US" sz="1600" dirty="0" err="1">
                <a:latin typeface="Lucida Console" panose="020B0609040504020204" pitchFamily="49" charset="0"/>
              </a:rPr>
              <a:t>NaN</a:t>
            </a:r>
            <a:r>
              <a:rPr lang="en-US" sz="1600" dirty="0">
                <a:latin typeface="Lucida Console" panose="020B0609040504020204" pitchFamily="49" charset="0"/>
              </a:rPr>
              <a:t>') == True</a:t>
            </a:r>
          </a:p>
          <a:p>
            <a:pPr lvl="1"/>
            <a:r>
              <a:rPr lang="en-US" sz="1600" dirty="0">
                <a:solidFill>
                  <a:schemeClr val="accent1"/>
                </a:solidFill>
                <a:latin typeface="Lucida Console" panose="020B0609040504020204" pitchFamily="49" charset="0"/>
              </a:rPr>
              <a:t>False</a:t>
            </a:r>
          </a:p>
          <a:p>
            <a:pPr lvl="1"/>
            <a:r>
              <a:rPr lang="en-US" sz="1600" dirty="0">
                <a:latin typeface="Lucida Console" panose="020B0609040504020204" pitchFamily="49" charset="0"/>
              </a:rPr>
              <a:t>&gt;&gt;&gt; float('</a:t>
            </a:r>
            <a:r>
              <a:rPr lang="en-US" sz="1600" dirty="0" err="1">
                <a:latin typeface="Lucida Console" panose="020B0609040504020204" pitchFamily="49" charset="0"/>
              </a:rPr>
              <a:t>NaN</a:t>
            </a:r>
            <a:r>
              <a:rPr lang="en-US" sz="1600" dirty="0">
                <a:latin typeface="Lucida Console" panose="020B0609040504020204" pitchFamily="49" charset="0"/>
              </a:rPr>
              <a:t>') == False</a:t>
            </a:r>
          </a:p>
          <a:p>
            <a:pPr lvl="1"/>
            <a:r>
              <a:rPr lang="en-US" sz="1600" dirty="0">
                <a:solidFill>
                  <a:schemeClr val="accent1"/>
                </a:solidFill>
                <a:latin typeface="Lucida Console" panose="020B0609040504020204" pitchFamily="49" charset="0"/>
              </a:rPr>
              <a:t>False</a:t>
            </a:r>
          </a:p>
          <a:p>
            <a:pPr lvl="1"/>
            <a:endParaRPr lang="en-US" sz="1600" dirty="0">
              <a:solidFill>
                <a:schemeClr val="accent1"/>
              </a:solidFill>
              <a:latin typeface="Lucida Console" panose="020B0609040504020204" pitchFamily="49" charset="0"/>
            </a:endParaRPr>
          </a:p>
          <a:p>
            <a:r>
              <a:rPr lang="en-US" sz="1600" dirty="0">
                <a:latin typeface="Avenir Book" panose="02000503020000020003" pitchFamily="2" charset="0"/>
              </a:rPr>
              <a:t>Thar be dragons if I can’t trust comparison operators:</a:t>
            </a:r>
            <a:endParaRPr lang="en-US" sz="1600" dirty="0">
              <a:solidFill>
                <a:schemeClr val="accent1"/>
              </a:solidFill>
              <a:latin typeface="Avenir Book" panose="02000503020000020003" pitchFamily="2" charset="0"/>
            </a:endParaRPr>
          </a:p>
          <a:p>
            <a:pPr lvl="1"/>
            <a:r>
              <a:rPr lang="en-US" sz="1600" dirty="0">
                <a:latin typeface="Lucida Console" panose="020B0609040504020204" pitchFamily="49" charset="0"/>
              </a:rPr>
              <a:t>&gt;&gt;&gt; float('</a:t>
            </a:r>
            <a:r>
              <a:rPr lang="en-US" sz="1600" dirty="0" err="1">
                <a:latin typeface="Lucida Console" panose="020B0609040504020204" pitchFamily="49" charset="0"/>
              </a:rPr>
              <a:t>NaN</a:t>
            </a:r>
            <a:r>
              <a:rPr lang="en-US" sz="1600" dirty="0">
                <a:latin typeface="Lucida Console" panose="020B0609040504020204" pitchFamily="49" charset="0"/>
              </a:rPr>
              <a:t>') != True</a:t>
            </a:r>
          </a:p>
          <a:p>
            <a:pPr lvl="1"/>
            <a:r>
              <a:rPr lang="en-US" sz="1600" dirty="0">
                <a:solidFill>
                  <a:schemeClr val="accent1"/>
                </a:solidFill>
                <a:latin typeface="Lucida Console" panose="020B0609040504020204" pitchFamily="49" charset="0"/>
              </a:rPr>
              <a:t>True</a:t>
            </a:r>
          </a:p>
          <a:p>
            <a:pPr lvl="1"/>
            <a:r>
              <a:rPr lang="en-US" sz="1600" dirty="0">
                <a:latin typeface="Lucida Console" panose="020B0609040504020204" pitchFamily="49" charset="0"/>
              </a:rPr>
              <a:t>&gt;&gt;&gt; float('</a:t>
            </a:r>
            <a:r>
              <a:rPr lang="en-US" sz="1600" dirty="0" err="1">
                <a:latin typeface="Lucida Console" panose="020B0609040504020204" pitchFamily="49" charset="0"/>
              </a:rPr>
              <a:t>NaN</a:t>
            </a:r>
            <a:r>
              <a:rPr lang="en-US" sz="1600" dirty="0">
                <a:latin typeface="Lucida Console" panose="020B0609040504020204" pitchFamily="49" charset="0"/>
              </a:rPr>
              <a:t>') != False</a:t>
            </a:r>
          </a:p>
          <a:p>
            <a:pPr lvl="1"/>
            <a:r>
              <a:rPr lang="en-US" sz="1600" dirty="0">
                <a:solidFill>
                  <a:schemeClr val="accent1"/>
                </a:solidFill>
                <a:latin typeface="Lucida Console" panose="020B0609040504020204" pitchFamily="49" charset="0"/>
              </a:rPr>
              <a:t>True</a:t>
            </a:r>
          </a:p>
          <a:p>
            <a:pPr lvl="1"/>
            <a:endParaRPr lang="en-US" sz="1600" dirty="0">
              <a:solidFill>
                <a:schemeClr val="accent1"/>
              </a:solidFill>
              <a:latin typeface="Lucida Console" panose="020B0609040504020204" pitchFamily="49" charset="0"/>
            </a:endParaRPr>
          </a:p>
          <a:p>
            <a:r>
              <a:rPr lang="en-US" sz="1600" dirty="0">
                <a:latin typeface="Avenir Book" panose="02000503020000020003" pitchFamily="2" charset="0"/>
              </a:rPr>
              <a:t>Though “if float('</a:t>
            </a:r>
            <a:r>
              <a:rPr lang="en-US" sz="1600" dirty="0" err="1">
                <a:latin typeface="Avenir Book" panose="02000503020000020003" pitchFamily="2" charset="0"/>
              </a:rPr>
              <a:t>NaN</a:t>
            </a:r>
            <a:r>
              <a:rPr lang="en-US" sz="1600" dirty="0">
                <a:latin typeface="Avenir Book" panose="02000503020000020003" pitchFamily="2" charset="0"/>
              </a:rPr>
              <a:t>’)” evaluates to True and… wait… not True?!:</a:t>
            </a:r>
            <a:endParaRPr lang="en-US" sz="1600" dirty="0">
              <a:solidFill>
                <a:schemeClr val="accent1"/>
              </a:solidFill>
              <a:latin typeface="Avenir Book" panose="02000503020000020003" pitchFamily="2" charset="0"/>
            </a:endParaRPr>
          </a:p>
          <a:p>
            <a:pPr lvl="1"/>
            <a:r>
              <a:rPr lang="en-US" sz="1600" dirty="0">
                <a:latin typeface="Lucida Console" panose="020B0609040504020204" pitchFamily="49" charset="0"/>
              </a:rPr>
              <a:t>&gt;&gt;&gt; if float('</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latin typeface="Lucida Console" panose="020B0609040504020204" pitchFamily="49" charset="0"/>
              </a:rPr>
              <a:t>...   print ("True")</a:t>
            </a:r>
          </a:p>
          <a:p>
            <a:pPr lvl="1"/>
            <a:r>
              <a:rPr lang="en-US" sz="1600" dirty="0">
                <a:latin typeface="Lucida Console" panose="020B0609040504020204" pitchFamily="49" charset="0"/>
              </a:rPr>
              <a:t>... </a:t>
            </a:r>
          </a:p>
          <a:p>
            <a:pPr lvl="1"/>
            <a:r>
              <a:rPr lang="en-US" sz="1600" dirty="0">
                <a:solidFill>
                  <a:schemeClr val="accent1"/>
                </a:solidFill>
                <a:latin typeface="Lucida Console" panose="020B0609040504020204" pitchFamily="49" charset="0"/>
              </a:rPr>
              <a:t>True</a:t>
            </a:r>
          </a:p>
          <a:p>
            <a:pPr lvl="1"/>
            <a:r>
              <a:rPr lang="en-US" sz="1600" dirty="0">
                <a:latin typeface="Lucida Console" panose="020B0609040504020204" pitchFamily="49" charset="0"/>
              </a:rPr>
              <a:t>&gt;&gt;&gt; if float('</a:t>
            </a:r>
            <a:r>
              <a:rPr lang="en-US" sz="1600" dirty="0" err="1">
                <a:latin typeface="Lucida Console" panose="020B0609040504020204" pitchFamily="49" charset="0"/>
              </a:rPr>
              <a:t>NaN</a:t>
            </a:r>
            <a:r>
              <a:rPr lang="en-US" sz="1600" dirty="0">
                <a:latin typeface="Lucida Console" panose="020B0609040504020204" pitchFamily="49" charset="0"/>
              </a:rPr>
              <a:t>') != True:</a:t>
            </a:r>
          </a:p>
          <a:p>
            <a:pPr lvl="1"/>
            <a:r>
              <a:rPr lang="en-US" sz="1600" dirty="0">
                <a:latin typeface="Lucida Console" panose="020B0609040504020204" pitchFamily="49" charset="0"/>
              </a:rPr>
              <a:t>...   print ("Not True")</a:t>
            </a:r>
          </a:p>
          <a:p>
            <a:pPr lvl="1"/>
            <a:r>
              <a:rPr lang="en-US" sz="1600" dirty="0">
                <a:latin typeface="Lucida Console" panose="020B0609040504020204" pitchFamily="49" charset="0"/>
              </a:rPr>
              <a:t>... </a:t>
            </a:r>
          </a:p>
          <a:p>
            <a:pPr lvl="1"/>
            <a:r>
              <a:rPr lang="en-US" sz="1600" dirty="0">
                <a:solidFill>
                  <a:schemeClr val="accent1"/>
                </a:solidFill>
                <a:latin typeface="Lucida Console" panose="020B0609040504020204" pitchFamily="49" charset="0"/>
              </a:rPr>
              <a:t>Not True</a:t>
            </a:r>
          </a:p>
        </p:txBody>
      </p:sp>
      <p:sp>
        <p:nvSpPr>
          <p:cNvPr id="8" name="Rectangle 7">
            <a:extLst>
              <a:ext uri="{FF2B5EF4-FFF2-40B4-BE49-F238E27FC236}">
                <a16:creationId xmlns:a16="http://schemas.microsoft.com/office/drawing/2014/main" id="{8489B4DA-878E-E944-847F-496E5E426A6D}"/>
              </a:ext>
            </a:extLst>
          </p:cNvPr>
          <p:cNvSpPr/>
          <p:nvPr/>
        </p:nvSpPr>
        <p:spPr>
          <a:xfrm>
            <a:off x="352246" y="2931237"/>
            <a:ext cx="3976535" cy="369332"/>
          </a:xfrm>
          <a:prstGeom prst="rect">
            <a:avLst/>
          </a:prstGeom>
        </p:spPr>
        <p:txBody>
          <a:bodyPr wrap="square">
            <a:spAutoFit/>
          </a:bodyPr>
          <a:lstStyle/>
          <a:p>
            <a:r>
              <a:rPr lang="en-US" dirty="0">
                <a:solidFill>
                  <a:schemeClr val="bg1"/>
                </a:solidFill>
                <a:latin typeface="Avenir Medium" panose="02000503020000020003" pitchFamily="2" charset="0"/>
              </a:rPr>
              <a:t>Also, crazily inconsistent!</a:t>
            </a:r>
          </a:p>
        </p:txBody>
      </p:sp>
    </p:spTree>
    <p:extLst>
      <p:ext uri="{BB962C8B-B14F-4D97-AF65-F5344CB8AC3E}">
        <p14:creationId xmlns:p14="http://schemas.microsoft.com/office/powerpoint/2010/main" val="1740394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AC491A-44E9-2B45-8598-9CA7DE2F681E}"/>
              </a:ext>
            </a:extLst>
          </p:cNvPr>
          <p:cNvSpPr/>
          <p:nvPr/>
        </p:nvSpPr>
        <p:spPr>
          <a:xfrm>
            <a:off x="548134" y="670468"/>
            <a:ext cx="10428432" cy="769441"/>
          </a:xfrm>
          <a:prstGeom prst="rect">
            <a:avLst/>
          </a:prstGeom>
        </p:spPr>
        <p:txBody>
          <a:bodyPr wrap="none">
            <a:spAutoFit/>
          </a:bodyPr>
          <a:lstStyle/>
          <a:p>
            <a:r>
              <a:rPr lang="en-US" sz="4400" b="1" dirty="0">
                <a:latin typeface="Avenir Black" panose="02000503020000020003" pitchFamily="2" charset="0"/>
              </a:rPr>
              <a:t>Incorrect Equivalence Failure Mode v2</a:t>
            </a:r>
          </a:p>
        </p:txBody>
      </p:sp>
      <p:sp>
        <p:nvSpPr>
          <p:cNvPr id="7" name="Rectangle 6">
            <a:extLst>
              <a:ext uri="{FF2B5EF4-FFF2-40B4-BE49-F238E27FC236}">
                <a16:creationId xmlns:a16="http://schemas.microsoft.com/office/drawing/2014/main" id="{F8C0E10E-AE16-F646-8C97-B75351C10BCB}"/>
              </a:ext>
            </a:extLst>
          </p:cNvPr>
          <p:cNvSpPr/>
          <p:nvPr/>
        </p:nvSpPr>
        <p:spPr>
          <a:xfrm>
            <a:off x="548134" y="1693994"/>
            <a:ext cx="10996166" cy="3785652"/>
          </a:xfrm>
          <a:prstGeom prst="rect">
            <a:avLst/>
          </a:prstGeom>
        </p:spPr>
        <p:txBody>
          <a:bodyPr wrap="square">
            <a:spAutoFit/>
          </a:bodyPr>
          <a:lstStyle/>
          <a:p>
            <a:r>
              <a:rPr lang="en-US" sz="2000" dirty="0">
                <a:solidFill>
                  <a:srgbClr val="1F2A36"/>
                </a:solidFill>
                <a:latin typeface="Avenir Medium" panose="02000503020000020003" pitchFamily="2" charset="0"/>
              </a:rPr>
              <a:t>The highest bid is a real bid, and the current bid is NaN</a:t>
            </a:r>
          </a:p>
          <a:p>
            <a:endParaRPr lang="en-US" sz="2000" dirty="0">
              <a:solidFill>
                <a:srgbClr val="1F2A36"/>
              </a:solidFill>
              <a:latin typeface="Avenir Medium" panose="02000503020000020003" pitchFamily="2" charset="0"/>
            </a:endParaRPr>
          </a:p>
          <a:p>
            <a:pPr lvl="1"/>
            <a:r>
              <a:rPr lang="en-US" sz="1600" dirty="0" err="1">
                <a:latin typeface="Lucida Console" panose="020B0609040504020204" pitchFamily="49" charset="0"/>
              </a:rPr>
              <a:t>highest_bid</a:t>
            </a:r>
            <a:r>
              <a:rPr lang="en-US" sz="1600" dirty="0">
                <a:latin typeface="Lucida Console" panose="020B0609040504020204" pitchFamily="49" charset="0"/>
              </a:rPr>
              <a:t> = float('999.99’)</a:t>
            </a:r>
          </a:p>
          <a:p>
            <a:pPr lvl="1"/>
            <a:r>
              <a:rPr lang="en-US" sz="1600" dirty="0" err="1">
                <a:latin typeface="Lucida Console" panose="020B0609040504020204" pitchFamily="49" charset="0"/>
              </a:rPr>
              <a:t>your_bid</a:t>
            </a:r>
            <a:r>
              <a:rPr lang="en-US" sz="1600" dirty="0">
                <a:latin typeface="Lucida Console" panose="020B0609040504020204" pitchFamily="49" charset="0"/>
              </a:rPr>
              <a:t> = </a:t>
            </a:r>
            <a:r>
              <a:rPr lang="en-US" sz="1600" dirty="0">
                <a:highlight>
                  <a:srgbClr val="FFFF00"/>
                </a:highlight>
                <a:latin typeface="Lucida Console" panose="020B0609040504020204" pitchFamily="49" charset="0"/>
              </a:rPr>
              <a:t>float('</a:t>
            </a:r>
            <a:r>
              <a:rPr lang="en-US" sz="1600" dirty="0" err="1">
                <a:highlight>
                  <a:srgbClr val="FFFF00"/>
                </a:highlight>
                <a:latin typeface="Lucida Console" panose="020B0609040504020204" pitchFamily="49" charset="0"/>
              </a:rPr>
              <a:t>NaN</a:t>
            </a:r>
            <a:r>
              <a:rPr lang="en-US" sz="1600" dirty="0">
                <a:highlight>
                  <a:srgbClr val="FFFF00"/>
                </a:highlight>
                <a:latin typeface="Lucida Console" panose="020B0609040504020204" pitchFamily="49" charset="0"/>
              </a:rPr>
              <a:t>')</a:t>
            </a:r>
          </a:p>
          <a:p>
            <a:pPr lvl="1"/>
            <a:r>
              <a:rPr lang="en-US" sz="1600" dirty="0">
                <a:latin typeface="Lucida Console" panose="020B0609040504020204" pitchFamily="49" charset="0"/>
              </a:rPr>
              <a:t>if </a:t>
            </a:r>
            <a:r>
              <a:rPr lang="en-US" sz="1600" dirty="0" err="1">
                <a:highlight>
                  <a:srgbClr val="00FF00"/>
                </a:highlight>
                <a:latin typeface="Lucida Console" panose="020B0609040504020204" pitchFamily="49" charset="0"/>
              </a:rPr>
              <a:t>your_bid</a:t>
            </a:r>
            <a:r>
              <a:rPr lang="en-US" sz="1600" dirty="0">
                <a:highlight>
                  <a:srgbClr val="00FF00"/>
                </a:highlight>
                <a:latin typeface="Lucida Console" panose="020B0609040504020204" pitchFamily="49" charset="0"/>
              </a:rPr>
              <a:t> &lt; </a:t>
            </a:r>
            <a:r>
              <a:rPr lang="en-US" sz="1600" dirty="0" err="1">
                <a:highlight>
                  <a:srgbClr val="00FF00"/>
                </a:highlight>
                <a:latin typeface="Lucida Console" panose="020B0609040504020204" pitchFamily="49" charset="0"/>
              </a:rPr>
              <a:t>highest_bid</a:t>
            </a:r>
            <a:r>
              <a:rPr lang="en-US" sz="1600" dirty="0">
                <a:latin typeface="Lucida Console" panose="020B0609040504020204" pitchFamily="49" charset="0"/>
              </a:rPr>
              <a:t>:</a:t>
            </a:r>
          </a:p>
          <a:p>
            <a:pPr lvl="1"/>
            <a:r>
              <a:rPr lang="en-US" sz="1600" dirty="0">
                <a:latin typeface="Lucida Console" panose="020B0609040504020204" pitchFamily="49" charset="0"/>
              </a:rPr>
              <a:t>  print ("You bid too low.")</a:t>
            </a:r>
          </a:p>
          <a:p>
            <a:pPr lvl="1"/>
            <a:r>
              <a:rPr lang="en-US" sz="1600" dirty="0">
                <a:latin typeface="Lucida Console" panose="020B0609040504020204" pitchFamily="49" charset="0"/>
              </a:rPr>
              <a:t>else:</a:t>
            </a:r>
          </a:p>
          <a:p>
            <a:pPr lvl="1"/>
            <a:r>
              <a:rPr lang="en-US" sz="1600" dirty="0">
                <a:latin typeface="Lucida Console" panose="020B0609040504020204" pitchFamily="49" charset="0"/>
              </a:rPr>
              <a:t>  print ("You have the highest bid!")</a:t>
            </a:r>
          </a:p>
          <a:p>
            <a:pPr lvl="3"/>
            <a:endParaRPr lang="en-US" sz="2800" dirty="0">
              <a:solidFill>
                <a:srgbClr val="1F2A36"/>
              </a:solidFill>
              <a:latin typeface="Lucida Console" panose="020B0609040504020204" pitchFamily="49" charset="0"/>
            </a:endParaRPr>
          </a:p>
          <a:p>
            <a:r>
              <a:rPr lang="en-US" sz="2000" dirty="0">
                <a:solidFill>
                  <a:srgbClr val="1F2A36"/>
                </a:solidFill>
                <a:latin typeface="Avenir Medium" panose="02000503020000020003" pitchFamily="2" charset="0"/>
              </a:rPr>
              <a:t>The first if statement returns false (as it always will when doing a comparison). That’s not a problem in of itself, but the assumption is that if it is not true than the opposite must be true, and that is incorrect. </a:t>
            </a:r>
            <a:r>
              <a:rPr lang="en-US" sz="2000" u="sng" dirty="0">
                <a:solidFill>
                  <a:srgbClr val="1F2A36"/>
                </a:solidFill>
                <a:latin typeface="Avenir Medium" panose="02000503020000020003" pitchFamily="2" charset="0"/>
              </a:rPr>
              <a:t>Hacker wins the bidding</a:t>
            </a:r>
            <a:r>
              <a:rPr lang="en-US" sz="2000" dirty="0">
                <a:solidFill>
                  <a:srgbClr val="1F2A36"/>
                </a:solidFill>
                <a:latin typeface="Avenir Medium" panose="02000503020000020003" pitchFamily="2" charset="0"/>
              </a:rPr>
              <a:t>!</a:t>
            </a:r>
          </a:p>
          <a:p>
            <a:pPr lvl="1"/>
            <a:r>
              <a:rPr lang="en-US" sz="1600" dirty="0">
                <a:solidFill>
                  <a:schemeClr val="accent1"/>
                </a:solidFill>
                <a:latin typeface="Lucida Console" panose="020B0609040504020204" pitchFamily="49" charset="0"/>
              </a:rPr>
              <a:t>You have the highest bid!</a:t>
            </a:r>
          </a:p>
        </p:txBody>
      </p:sp>
    </p:spTree>
    <p:extLst>
      <p:ext uri="{BB962C8B-B14F-4D97-AF65-F5344CB8AC3E}">
        <p14:creationId xmlns:p14="http://schemas.microsoft.com/office/powerpoint/2010/main" val="1640314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4435830" cy="954107"/>
          </a:xfrm>
          <a:prstGeom prst="rect">
            <a:avLst/>
          </a:prstGeom>
        </p:spPr>
        <p:txBody>
          <a:bodyPr wrap="none">
            <a:spAutoFit/>
          </a:bodyPr>
          <a:lstStyle/>
          <a:p>
            <a:r>
              <a:rPr lang="en-US" sz="2800" b="1" dirty="0">
                <a:solidFill>
                  <a:srgbClr val="FFFFFF"/>
                </a:solidFill>
                <a:latin typeface="Avenir Black" panose="02000503020000020003" pitchFamily="2" charset="0"/>
              </a:rPr>
              <a:t>Non-Comparison Theory </a:t>
            </a:r>
          </a:p>
          <a:p>
            <a:r>
              <a:rPr lang="en-US" sz="2800" b="1" dirty="0">
                <a:solidFill>
                  <a:srgbClr val="FFFFFF"/>
                </a:solidFill>
                <a:latin typeface="Avenir Black" panose="02000503020000020003" pitchFamily="2" charset="0"/>
              </a:rPr>
              <a:t>Go…</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2081774"/>
            <a:ext cx="3514685" cy="1920526"/>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Boom (x2)!</a:t>
            </a:r>
            <a:endParaRPr lang="en-US" sz="7200" b="1" dirty="0">
              <a:solidFill>
                <a:srgbClr val="FFFFFF"/>
              </a:solidFill>
              <a:effectLst/>
              <a:latin typeface="Avenir Black" panose="02000503020000020003" pitchFamily="2" charset="0"/>
            </a:endParaRPr>
          </a:p>
        </p:txBody>
      </p:sp>
      <p:sp>
        <p:nvSpPr>
          <p:cNvPr id="7" name="Rectangle 6">
            <a:extLst>
              <a:ext uri="{FF2B5EF4-FFF2-40B4-BE49-F238E27FC236}">
                <a16:creationId xmlns:a16="http://schemas.microsoft.com/office/drawing/2014/main" id="{83068F4A-03AB-A24C-8CEC-2C28A8B789B1}"/>
              </a:ext>
            </a:extLst>
          </p:cNvPr>
          <p:cNvSpPr/>
          <p:nvPr/>
        </p:nvSpPr>
        <p:spPr>
          <a:xfrm>
            <a:off x="5140322" y="1604720"/>
            <a:ext cx="6642376" cy="4031873"/>
          </a:xfrm>
          <a:prstGeom prst="rect">
            <a:avLst/>
          </a:prstGeom>
        </p:spPr>
        <p:txBody>
          <a:bodyPr wrap="square">
            <a:spAutoFit/>
          </a:bodyPr>
          <a:lstStyle/>
          <a:p>
            <a:r>
              <a:rPr lang="en-US" sz="1600" dirty="0">
                <a:latin typeface="Avenir Book" panose="02000503020000020003" pitchFamily="2" charset="0"/>
              </a:rPr>
              <a:t>This is a problem if the variable is checked via bool and re-used elsewhere:</a:t>
            </a:r>
            <a:endParaRPr lang="en-US" sz="1600" dirty="0">
              <a:solidFill>
                <a:schemeClr val="accent1"/>
              </a:solidFill>
              <a:latin typeface="Avenir Book" panose="02000503020000020003" pitchFamily="2" charset="0"/>
            </a:endParaRPr>
          </a:p>
          <a:p>
            <a:pPr lvl="1"/>
            <a:r>
              <a:rPr lang="en-US" sz="1600" dirty="0">
                <a:latin typeface="Lucida Console" panose="020B0609040504020204" pitchFamily="49" charset="0"/>
              </a:rPr>
              <a:t>&gt;&gt;&gt; bool('</a:t>
            </a:r>
            <a:r>
              <a:rPr lang="en-US" sz="1600" dirty="0" err="1">
                <a:latin typeface="Lucida Console" panose="020B0609040504020204" pitchFamily="49" charset="0"/>
              </a:rPr>
              <a:t>NaN</a:t>
            </a:r>
            <a:r>
              <a:rPr lang="en-US" sz="1600" dirty="0">
                <a:latin typeface="Lucida Console" panose="020B0609040504020204" pitchFamily="49" charset="0"/>
              </a:rPr>
              <a:t>') is bool('</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True</a:t>
            </a:r>
          </a:p>
          <a:p>
            <a:pPr lvl="1"/>
            <a:endParaRPr lang="en-US" sz="1600" dirty="0">
              <a:solidFill>
                <a:schemeClr val="accent1"/>
              </a:solidFill>
            </a:endParaRPr>
          </a:p>
          <a:p>
            <a:r>
              <a:rPr lang="en-US" sz="1600" dirty="0">
                <a:latin typeface="Avenir Book" panose="02000503020000020003" pitchFamily="2" charset="0"/>
              </a:rPr>
              <a:t>This gives the adversary options; do they want the function to evaluate true or false…? Just depends on the surrounding code.  How about we just blow up this whole concept of comparison operation type safety?</a:t>
            </a:r>
            <a:endParaRPr lang="en-US" sz="1600" dirty="0">
              <a:solidFill>
                <a:schemeClr val="accent1"/>
              </a:solidFill>
              <a:latin typeface="Avenir Book" panose="02000503020000020003" pitchFamily="2" charset="0"/>
            </a:endParaRPr>
          </a:p>
          <a:p>
            <a:pPr lvl="1"/>
            <a:r>
              <a:rPr lang="en-US" sz="1600" dirty="0">
                <a:latin typeface="Lucida Console" panose="020B0609040504020204" pitchFamily="49" charset="0"/>
              </a:rPr>
              <a:t>&gt;&gt;&gt; bool('</a:t>
            </a:r>
            <a:r>
              <a:rPr lang="en-US" sz="1600" dirty="0" err="1">
                <a:latin typeface="Lucida Console" panose="020B0609040504020204" pitchFamily="49" charset="0"/>
              </a:rPr>
              <a:t>NaN</a:t>
            </a:r>
            <a:r>
              <a:rPr lang="en-US" sz="1600" dirty="0">
                <a:latin typeface="Lucida Console" panose="020B0609040504020204" pitchFamily="49" charset="0"/>
              </a:rPr>
              <a:t>') == 1</a:t>
            </a:r>
          </a:p>
          <a:p>
            <a:pPr lvl="1"/>
            <a:r>
              <a:rPr lang="en-US" sz="1600" dirty="0">
                <a:solidFill>
                  <a:schemeClr val="accent1"/>
                </a:solidFill>
                <a:latin typeface="Lucida Console" panose="020B0609040504020204" pitchFamily="49" charset="0"/>
              </a:rPr>
              <a:t>True</a:t>
            </a:r>
          </a:p>
          <a:p>
            <a:endParaRPr lang="en-US" sz="1600" dirty="0">
              <a:solidFill>
                <a:schemeClr val="accent1"/>
              </a:solidFill>
            </a:endParaRPr>
          </a:p>
          <a:p>
            <a:r>
              <a:rPr lang="en-US" sz="1600" dirty="0">
                <a:latin typeface="Avenir Book" panose="02000503020000020003" pitchFamily="2" charset="0"/>
              </a:rPr>
              <a:t>How about any type of type safety? I think not!!! How is “True + 1” anything at all other than an “unsupported operand” </a:t>
            </a:r>
            <a:r>
              <a:rPr lang="en-US" sz="1600" dirty="0" err="1">
                <a:latin typeface="Avenir Book" panose="02000503020000020003" pitchFamily="2" charset="0"/>
              </a:rPr>
              <a:t>TypeError</a:t>
            </a:r>
            <a:r>
              <a:rPr lang="en-US" sz="1600" dirty="0">
                <a:latin typeface="Avenir Book" panose="02000503020000020003" pitchFamily="2" charset="0"/>
              </a:rPr>
              <a:t>? IEEE is shaking its head at you, Python!</a:t>
            </a:r>
          </a:p>
          <a:p>
            <a:pPr lvl="1"/>
            <a:r>
              <a:rPr lang="en-US" sz="1600" dirty="0">
                <a:latin typeface="Lucida Console" panose="020B0609040504020204" pitchFamily="49" charset="0"/>
              </a:rPr>
              <a:t>&gt;&gt;&gt; bool('</a:t>
            </a:r>
            <a:r>
              <a:rPr lang="en-US" sz="1600" dirty="0" err="1">
                <a:latin typeface="Lucida Console" panose="020B0609040504020204" pitchFamily="49" charset="0"/>
              </a:rPr>
              <a:t>NaN</a:t>
            </a:r>
            <a:r>
              <a:rPr lang="en-US" sz="1600" dirty="0">
                <a:latin typeface="Lucida Console" panose="020B0609040504020204" pitchFamily="49" charset="0"/>
              </a:rPr>
              <a:t>') + 1 == 2</a:t>
            </a:r>
          </a:p>
          <a:p>
            <a:pPr lvl="1"/>
            <a:r>
              <a:rPr lang="en-US" sz="1600" dirty="0">
                <a:solidFill>
                  <a:schemeClr val="accent1"/>
                </a:solidFill>
                <a:latin typeface="Lucida Console" panose="020B0609040504020204" pitchFamily="49" charset="0"/>
              </a:rPr>
              <a:t>True</a:t>
            </a:r>
          </a:p>
        </p:txBody>
      </p:sp>
      <p:pic>
        <p:nvPicPr>
          <p:cNvPr id="10" name="Picture 9" descr="Text&#10;&#10;Description automatically generated">
            <a:extLst>
              <a:ext uri="{FF2B5EF4-FFF2-40B4-BE49-F238E27FC236}">
                <a16:creationId xmlns:a16="http://schemas.microsoft.com/office/drawing/2014/main" id="{975F1FA5-552C-CF41-AEDD-8DAE007C6C37}"/>
              </a:ext>
            </a:extLst>
          </p:cNvPr>
          <p:cNvPicPr>
            <a:picLocks noChangeAspect="1"/>
          </p:cNvPicPr>
          <p:nvPr/>
        </p:nvPicPr>
        <p:blipFill>
          <a:blip r:embed="rId3"/>
          <a:stretch>
            <a:fillRect/>
          </a:stretch>
        </p:blipFill>
        <p:spPr>
          <a:xfrm>
            <a:off x="205540" y="4956407"/>
            <a:ext cx="4434052" cy="1569253"/>
          </a:xfrm>
          <a:prstGeom prst="rect">
            <a:avLst/>
          </a:prstGeom>
        </p:spPr>
      </p:pic>
    </p:spTree>
    <p:extLst>
      <p:ext uri="{BB962C8B-B14F-4D97-AF65-F5344CB8AC3E}">
        <p14:creationId xmlns:p14="http://schemas.microsoft.com/office/powerpoint/2010/main" val="1639898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5BBA-AE24-4141-8AC4-6F18CA75DEF8}"/>
              </a:ext>
            </a:extLst>
          </p:cNvPr>
          <p:cNvSpPr>
            <a:spLocks noGrp="1"/>
          </p:cNvSpPr>
          <p:nvPr>
            <p:ph type="ctrTitle"/>
          </p:nvPr>
        </p:nvSpPr>
        <p:spPr>
          <a:xfrm>
            <a:off x="1524000" y="2785534"/>
            <a:ext cx="9144000" cy="2387600"/>
          </a:xfrm>
        </p:spPr>
        <p:txBody>
          <a:bodyPr>
            <a:noAutofit/>
          </a:bodyPr>
          <a:lstStyle/>
          <a:p>
            <a:pPr algn="l"/>
            <a:r>
              <a:rPr lang="en-US" sz="8800" b="1" dirty="0">
                <a:solidFill>
                  <a:schemeClr val="bg1"/>
                </a:solidFill>
                <a:latin typeface="Avenir Black" panose="02000503020000020003" pitchFamily="2" charset="0"/>
              </a:rPr>
              <a:t>Python variable type inheritance</a:t>
            </a:r>
          </a:p>
        </p:txBody>
      </p:sp>
      <p:sp>
        <p:nvSpPr>
          <p:cNvPr id="3" name="Subtitle 2">
            <a:extLst>
              <a:ext uri="{FF2B5EF4-FFF2-40B4-BE49-F238E27FC236}">
                <a16:creationId xmlns:a16="http://schemas.microsoft.com/office/drawing/2014/main" id="{B7D604C4-E552-AA4B-8E90-3F6FEC0F345E}"/>
              </a:ext>
            </a:extLst>
          </p:cNvPr>
          <p:cNvSpPr>
            <a:spLocks noGrp="1"/>
          </p:cNvSpPr>
          <p:nvPr>
            <p:ph type="subTitle" idx="1"/>
          </p:nvPr>
        </p:nvSpPr>
        <p:spPr>
          <a:xfrm>
            <a:off x="1524000" y="1768476"/>
            <a:ext cx="9144000" cy="580495"/>
          </a:xfrm>
        </p:spPr>
        <p:txBody>
          <a:bodyPr>
            <a:normAutofit/>
          </a:bodyPr>
          <a:lstStyle/>
          <a:p>
            <a:pPr algn="l"/>
            <a:r>
              <a:rPr lang="en-US" sz="2800" b="1" dirty="0">
                <a:solidFill>
                  <a:schemeClr val="bg1"/>
                </a:solidFill>
                <a:latin typeface="Avenir Heavy" panose="02000503020000020003" pitchFamily="2" charset="0"/>
              </a:rPr>
              <a:t>Part of the problem appears to be related to</a:t>
            </a:r>
          </a:p>
        </p:txBody>
      </p:sp>
    </p:spTree>
    <p:extLst>
      <p:ext uri="{BB962C8B-B14F-4D97-AF65-F5344CB8AC3E}">
        <p14:creationId xmlns:p14="http://schemas.microsoft.com/office/powerpoint/2010/main" val="673263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2547685" cy="523220"/>
          </a:xfrm>
          <a:prstGeom prst="rect">
            <a:avLst/>
          </a:prstGeom>
        </p:spPr>
        <p:txBody>
          <a:bodyPr wrap="none">
            <a:spAutoFit/>
          </a:bodyPr>
          <a:lstStyle/>
          <a:p>
            <a:r>
              <a:rPr lang="en-US" sz="2800" b="1" dirty="0">
                <a:solidFill>
                  <a:srgbClr val="FFFFFF"/>
                </a:solidFill>
                <a:latin typeface="Avenir Black" panose="02000503020000020003" pitchFamily="2" charset="0"/>
              </a:rPr>
              <a:t>"Type-Safety"</a:t>
            </a:r>
          </a:p>
        </p:txBody>
      </p:sp>
      <p:sp>
        <p:nvSpPr>
          <p:cNvPr id="6" name="Rectangle 5">
            <a:extLst>
              <a:ext uri="{FF2B5EF4-FFF2-40B4-BE49-F238E27FC236}">
                <a16:creationId xmlns:a16="http://schemas.microsoft.com/office/drawing/2014/main" id="{3F24C1DC-C257-C34B-9F86-74371AD47639}"/>
              </a:ext>
            </a:extLst>
          </p:cNvPr>
          <p:cNvSpPr/>
          <p:nvPr/>
        </p:nvSpPr>
        <p:spPr>
          <a:xfrm>
            <a:off x="272236" y="1650887"/>
            <a:ext cx="3514685" cy="1920526"/>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Side Quest</a:t>
            </a:r>
            <a:endParaRPr lang="en-US" sz="7200" b="1" dirty="0">
              <a:solidFill>
                <a:srgbClr val="FFFFFF"/>
              </a:solidFill>
              <a:effectLst/>
              <a:latin typeface="Avenir Black" panose="02000503020000020003" pitchFamily="2" charset="0"/>
            </a:endParaRPr>
          </a:p>
        </p:txBody>
      </p:sp>
      <p:sp>
        <p:nvSpPr>
          <p:cNvPr id="7" name="Rectangle 6">
            <a:extLst>
              <a:ext uri="{FF2B5EF4-FFF2-40B4-BE49-F238E27FC236}">
                <a16:creationId xmlns:a16="http://schemas.microsoft.com/office/drawing/2014/main" id="{83068F4A-03AB-A24C-8CEC-2C28A8B789B1}"/>
              </a:ext>
            </a:extLst>
          </p:cNvPr>
          <p:cNvSpPr/>
          <p:nvPr/>
        </p:nvSpPr>
        <p:spPr>
          <a:xfrm>
            <a:off x="5197378" y="766732"/>
            <a:ext cx="6642376" cy="5570756"/>
          </a:xfrm>
          <a:prstGeom prst="rect">
            <a:avLst/>
          </a:prstGeom>
        </p:spPr>
        <p:txBody>
          <a:bodyPr wrap="square">
            <a:spAutoFit/>
          </a:bodyPr>
          <a:lstStyle/>
          <a:p>
            <a:r>
              <a:rPr lang="en-US" sz="1600" dirty="0">
                <a:latin typeface="Avenir Book" panose="02000503020000020003" pitchFamily="2" charset="0"/>
              </a:rPr>
              <a:t>Lest you think I’m crazy that True evaluates to an Integer…  It does! Unless it’s a Boolean or a float or a complex…?</a:t>
            </a:r>
            <a:endParaRPr lang="en-US" sz="1600" dirty="0">
              <a:solidFill>
                <a:schemeClr val="accent1"/>
              </a:solidFill>
              <a:latin typeface="Avenir Book" panose="02000503020000020003" pitchFamily="2" charset="0"/>
            </a:endParaRPr>
          </a:p>
          <a:p>
            <a:pPr lvl="1"/>
            <a:r>
              <a:rPr lang="en-US" sz="1600" dirty="0">
                <a:latin typeface="Lucida Console" panose="020B0609040504020204" pitchFamily="49" charset="0"/>
              </a:rPr>
              <a:t>&gt;&gt;&gt; True + 1 == 2</a:t>
            </a:r>
          </a:p>
          <a:p>
            <a:pPr lvl="1"/>
            <a:r>
              <a:rPr lang="en-US" sz="1600" dirty="0">
                <a:solidFill>
                  <a:schemeClr val="accent1"/>
                </a:solidFill>
                <a:latin typeface="Lucida Console" panose="020B0609040504020204" pitchFamily="49" charset="0"/>
              </a:rPr>
              <a:t>True</a:t>
            </a:r>
          </a:p>
          <a:p>
            <a:pPr lvl="1"/>
            <a:r>
              <a:rPr lang="en-US" sz="1600" dirty="0">
                <a:latin typeface="Lucida Console" panose="020B0609040504020204" pitchFamily="49" charset="0"/>
              </a:rPr>
              <a:t>&gt;&gt;&gt; True + True / True</a:t>
            </a:r>
          </a:p>
          <a:p>
            <a:pPr lvl="1"/>
            <a:r>
              <a:rPr lang="en-US" sz="1600" dirty="0">
                <a:solidFill>
                  <a:schemeClr val="accent1"/>
                </a:solidFill>
                <a:latin typeface="Lucida Console" panose="020B0609040504020204" pitchFamily="49" charset="0"/>
              </a:rPr>
              <a:t>2.0</a:t>
            </a:r>
          </a:p>
          <a:p>
            <a:pPr lvl="1"/>
            <a:r>
              <a:rPr lang="en-US" sz="1600" dirty="0">
                <a:latin typeface="Lucida Console" panose="020B0609040504020204" pitchFamily="49" charset="0"/>
              </a:rPr>
              <a:t>&gt;&gt;&gt; True + 1j</a:t>
            </a:r>
          </a:p>
          <a:p>
            <a:pPr lvl="1"/>
            <a:r>
              <a:rPr lang="en-US" sz="1600" dirty="0">
                <a:solidFill>
                  <a:schemeClr val="accent1"/>
                </a:solidFill>
                <a:latin typeface="Lucida Console" panose="020B0609040504020204" pitchFamily="49" charset="0"/>
              </a:rPr>
              <a:t>(1+1j)</a:t>
            </a:r>
          </a:p>
          <a:p>
            <a:pPr lvl="1"/>
            <a:r>
              <a:rPr lang="en-US" sz="1600" dirty="0">
                <a:latin typeface="Lucida Console" panose="020B0609040504020204" pitchFamily="49" charset="0"/>
              </a:rPr>
              <a:t>&gt;&gt;&gt; type(True)</a:t>
            </a:r>
          </a:p>
          <a:p>
            <a:pPr lvl="1"/>
            <a:r>
              <a:rPr lang="en-US" sz="1600" dirty="0">
                <a:solidFill>
                  <a:schemeClr val="accent1"/>
                </a:solidFill>
                <a:latin typeface="Lucida Console" panose="020B0609040504020204" pitchFamily="49" charset="0"/>
              </a:rPr>
              <a:t>&lt;class 'bool'&gt;</a:t>
            </a:r>
          </a:p>
          <a:p>
            <a:pPr lvl="1"/>
            <a:r>
              <a:rPr lang="en-US" sz="1600" dirty="0">
                <a:latin typeface="Lucida Console" panose="020B0609040504020204" pitchFamily="49" charset="0"/>
              </a:rPr>
              <a:t>&gt;&gt;&gt; type(True + True)</a:t>
            </a:r>
          </a:p>
          <a:p>
            <a:pPr lvl="1"/>
            <a:r>
              <a:rPr lang="en-US" sz="1600" dirty="0">
                <a:solidFill>
                  <a:schemeClr val="accent1"/>
                </a:solidFill>
                <a:latin typeface="Lucida Console" panose="020B0609040504020204" pitchFamily="49" charset="0"/>
              </a:rPr>
              <a:t>&lt;class 'int'&gt;</a:t>
            </a:r>
          </a:p>
          <a:p>
            <a:pPr lvl="1"/>
            <a:r>
              <a:rPr lang="en-US" sz="1600" dirty="0">
                <a:latin typeface="Lucida Console" panose="020B0609040504020204" pitchFamily="49" charset="0"/>
              </a:rPr>
              <a:t>&gt;&gt;&gt; type(True / True)</a:t>
            </a:r>
          </a:p>
          <a:p>
            <a:pPr lvl="1"/>
            <a:r>
              <a:rPr lang="en-US" sz="1600" dirty="0">
                <a:solidFill>
                  <a:schemeClr val="accent1"/>
                </a:solidFill>
                <a:latin typeface="Lucida Console" panose="020B0609040504020204" pitchFamily="49" charset="0"/>
              </a:rPr>
              <a:t>&lt;class 'float’&gt;</a:t>
            </a:r>
          </a:p>
          <a:p>
            <a:pPr lvl="1"/>
            <a:r>
              <a:rPr lang="en-US" sz="1600" dirty="0">
                <a:latin typeface="Lucida Console" panose="020B0609040504020204" pitchFamily="49" charset="0"/>
              </a:rPr>
              <a:t>&gt;&gt;&gt; type(True + complex(True))</a:t>
            </a:r>
          </a:p>
          <a:p>
            <a:pPr lvl="1"/>
            <a:r>
              <a:rPr lang="en-US" sz="1600" dirty="0">
                <a:solidFill>
                  <a:schemeClr val="accent1"/>
                </a:solidFill>
                <a:latin typeface="Lucida Console" panose="020B0609040504020204" pitchFamily="49" charset="0"/>
              </a:rPr>
              <a:t>&lt;class 'complex'&gt;</a:t>
            </a:r>
          </a:p>
          <a:p>
            <a:pPr lvl="1"/>
            <a:endParaRPr lang="en-US" sz="1600" dirty="0">
              <a:solidFill>
                <a:schemeClr val="accent1"/>
              </a:solidFill>
            </a:endParaRPr>
          </a:p>
          <a:p>
            <a:r>
              <a:rPr lang="en-US" sz="1600" dirty="0">
                <a:latin typeface="Avenir Book" panose="02000503020000020003" pitchFamily="2" charset="0"/>
              </a:rPr>
              <a:t>Python appears to inherit the context… but… but what about type safety?! This is duck typing. My simple Boolean is getting squished without my re-defining the type!</a:t>
            </a:r>
          </a:p>
          <a:p>
            <a:pPr lvl="1"/>
            <a:r>
              <a:rPr lang="en-US" sz="1600" dirty="0">
                <a:latin typeface="Lucida Console" panose="020B0609040504020204" pitchFamily="49" charset="0"/>
              </a:rPr>
              <a:t>&gt;&gt;&gt; type(True + float('</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&lt;class 'float'&gt;</a:t>
            </a:r>
          </a:p>
        </p:txBody>
      </p:sp>
      <p:pic>
        <p:nvPicPr>
          <p:cNvPr id="6146" name="Picture 2">
            <a:extLst>
              <a:ext uri="{FF2B5EF4-FFF2-40B4-BE49-F238E27FC236}">
                <a16:creationId xmlns:a16="http://schemas.microsoft.com/office/drawing/2014/main" id="{8AD794AC-92B1-434C-836B-8CCDC0E12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894" y="3428999"/>
            <a:ext cx="2012672" cy="26860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70BD2AB-FC4A-7C40-AE6B-BE5CF14C1FE2}"/>
              </a:ext>
            </a:extLst>
          </p:cNvPr>
          <p:cNvSpPr/>
          <p:nvPr/>
        </p:nvSpPr>
        <p:spPr>
          <a:xfrm>
            <a:off x="272236" y="6301858"/>
            <a:ext cx="3976535" cy="369332"/>
          </a:xfrm>
          <a:prstGeom prst="rect">
            <a:avLst/>
          </a:prstGeom>
        </p:spPr>
        <p:txBody>
          <a:bodyPr wrap="square">
            <a:spAutoFit/>
          </a:bodyPr>
          <a:lstStyle/>
          <a:p>
            <a:r>
              <a:rPr lang="en-US" dirty="0">
                <a:solidFill>
                  <a:schemeClr val="bg1"/>
                </a:solidFill>
                <a:latin typeface="Avenir Medium" panose="02000503020000020003" pitchFamily="2" charset="0"/>
              </a:rPr>
              <a:t>Duck typing is not type safety!</a:t>
            </a:r>
          </a:p>
        </p:txBody>
      </p:sp>
      <p:sp>
        <p:nvSpPr>
          <p:cNvPr id="2" name="&quot;No&quot; Symbol 1">
            <a:extLst>
              <a:ext uri="{FF2B5EF4-FFF2-40B4-BE49-F238E27FC236}">
                <a16:creationId xmlns:a16="http://schemas.microsoft.com/office/drawing/2014/main" id="{200E0C03-C6E4-AA4B-82EA-1F82B96DC913}"/>
              </a:ext>
            </a:extLst>
          </p:cNvPr>
          <p:cNvSpPr/>
          <p:nvPr/>
        </p:nvSpPr>
        <p:spPr>
          <a:xfrm>
            <a:off x="193228" y="3571413"/>
            <a:ext cx="2493824" cy="2440767"/>
          </a:xfrm>
          <a:prstGeom prst="noSmoking">
            <a:avLst>
              <a:gd name="adj" fmla="val 187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3652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3542958" cy="523220"/>
          </a:xfrm>
          <a:prstGeom prst="rect">
            <a:avLst/>
          </a:prstGeom>
        </p:spPr>
        <p:txBody>
          <a:bodyPr wrap="none">
            <a:spAutoFit/>
          </a:bodyPr>
          <a:lstStyle/>
          <a:p>
            <a:r>
              <a:rPr lang="en-US" sz="2800" b="1" dirty="0">
                <a:solidFill>
                  <a:srgbClr val="FFFFFF"/>
                </a:solidFill>
                <a:latin typeface="Avenir Black" panose="02000503020000020003" pitchFamily="2" charset="0"/>
              </a:rPr>
              <a:t>A quick aside about</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514685" cy="1034129"/>
          </a:xfrm>
          <a:prstGeom prst="rect">
            <a:avLst/>
          </a:prstGeom>
        </p:spPr>
        <p:txBody>
          <a:bodyPr wrap="square" anchor="t">
            <a:spAutoFit/>
          </a:bodyPr>
          <a:lstStyle/>
          <a:p>
            <a:pPr>
              <a:lnSpc>
                <a:spcPct val="80000"/>
              </a:lnSpc>
            </a:pPr>
            <a:r>
              <a:rPr lang="en-US" sz="7200" b="1" dirty="0" err="1">
                <a:solidFill>
                  <a:srgbClr val="FFFFFF"/>
                </a:solidFill>
                <a:latin typeface="Avenir Black" panose="02000503020000020003" pitchFamily="2" charset="0"/>
              </a:rPr>
              <a:t>isnan</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3693319"/>
          </a:xfrm>
          <a:prstGeom prst="rect">
            <a:avLst/>
          </a:prstGeom>
        </p:spPr>
        <p:txBody>
          <a:bodyPr wrap="square">
            <a:spAutoFit/>
          </a:bodyPr>
          <a:lstStyle/>
          <a:p>
            <a:r>
              <a:rPr lang="en-US" dirty="0">
                <a:solidFill>
                  <a:schemeClr val="bg1"/>
                </a:solidFill>
                <a:latin typeface="Avenir Medium" panose="02000503020000020003" pitchFamily="2" charset="0"/>
              </a:rPr>
              <a:t>Wonderful idea, but man… the implementation is super broken, so, no, I can’t recommend it to use safely for anything other than float (sorry)!  To be fair though, bool is changing the variable from a NaN to True.</a:t>
            </a:r>
          </a:p>
          <a:p>
            <a:endParaRPr lang="en-US" dirty="0">
              <a:solidFill>
                <a:schemeClr val="bg1"/>
              </a:solidFill>
              <a:latin typeface="Avenir Medium" panose="02000503020000020003" pitchFamily="2" charset="0"/>
            </a:endParaRPr>
          </a:p>
          <a:p>
            <a:r>
              <a:rPr lang="en-US" dirty="0">
                <a:solidFill>
                  <a:schemeClr val="bg1"/>
                </a:solidFill>
                <a:latin typeface="Avenir Medium" panose="02000503020000020003" pitchFamily="2" charset="0"/>
              </a:rPr>
              <a:t>So, heaven help you if you think it’s safe to use </a:t>
            </a:r>
            <a:r>
              <a:rPr lang="en-US" dirty="0" err="1">
                <a:solidFill>
                  <a:schemeClr val="bg1"/>
                </a:solidFill>
                <a:latin typeface="Avenir Medium" panose="02000503020000020003" pitchFamily="2" charset="0"/>
              </a:rPr>
              <a:t>isnan</a:t>
            </a:r>
            <a:r>
              <a:rPr lang="en-US" dirty="0">
                <a:solidFill>
                  <a:schemeClr val="bg1"/>
                </a:solidFill>
                <a:latin typeface="Avenir Medium" panose="02000503020000020003" pitchFamily="2" charset="0"/>
              </a:rPr>
              <a:t> with a bool, since it will never ever give you the right answer and complex type is a mess for </a:t>
            </a:r>
            <a:r>
              <a:rPr lang="en-US" dirty="0" err="1">
                <a:solidFill>
                  <a:schemeClr val="bg1"/>
                </a:solidFill>
                <a:latin typeface="Avenir Medium" panose="02000503020000020003" pitchFamily="2" charset="0"/>
              </a:rPr>
              <a:t>math.isnan</a:t>
            </a:r>
            <a:r>
              <a:rPr lang="en-US" dirty="0">
                <a:solidFill>
                  <a:schemeClr val="bg1"/>
                </a:solidFill>
                <a:latin typeface="Avenir Medium" panose="02000503020000020003" pitchFamily="2" charset="0"/>
              </a:rPr>
              <a:t>().</a:t>
            </a:r>
          </a:p>
        </p:txBody>
      </p:sp>
      <p:sp>
        <p:nvSpPr>
          <p:cNvPr id="7" name="Rectangle 6">
            <a:extLst>
              <a:ext uri="{FF2B5EF4-FFF2-40B4-BE49-F238E27FC236}">
                <a16:creationId xmlns:a16="http://schemas.microsoft.com/office/drawing/2014/main" id="{B1EA5CC2-613A-E344-B6FD-FFC68BF211CB}"/>
              </a:ext>
            </a:extLst>
          </p:cNvPr>
          <p:cNvSpPr/>
          <p:nvPr/>
        </p:nvSpPr>
        <p:spPr>
          <a:xfrm>
            <a:off x="5170128" y="674400"/>
            <a:ext cx="6642376" cy="5509200"/>
          </a:xfrm>
          <a:prstGeom prst="rect">
            <a:avLst/>
          </a:prstGeom>
        </p:spPr>
        <p:txBody>
          <a:bodyPr wrap="square">
            <a:spAutoFit/>
          </a:bodyPr>
          <a:lstStyle/>
          <a:p>
            <a:r>
              <a:rPr lang="en-US" sz="1600" dirty="0" err="1">
                <a:latin typeface="Avenir Book" panose="02000503020000020003" pitchFamily="2" charset="0"/>
              </a:rPr>
              <a:t>numpy.isnan</a:t>
            </a:r>
            <a:r>
              <a:rPr lang="en-US" sz="1600" dirty="0">
                <a:latin typeface="Avenir Book" panose="02000503020000020003" pitchFamily="2" charset="0"/>
              </a:rPr>
              <a:t>() and </a:t>
            </a:r>
            <a:r>
              <a:rPr lang="en-US" sz="1600" dirty="0" err="1">
                <a:latin typeface="Avenir Book" panose="02000503020000020003" pitchFamily="2" charset="0"/>
              </a:rPr>
              <a:t>cmath.isnan</a:t>
            </a:r>
            <a:r>
              <a:rPr lang="en-US" sz="1600" dirty="0">
                <a:latin typeface="Avenir Book" panose="02000503020000020003" pitchFamily="2" charset="0"/>
              </a:rPr>
              <a:t>() both are incorrect answer on bool</a:t>
            </a:r>
            <a:endParaRPr lang="en-US" sz="1600" dirty="0">
              <a:solidFill>
                <a:schemeClr val="accent1"/>
              </a:solidFill>
              <a:latin typeface="Avenir Book" panose="02000503020000020003" pitchFamily="2" charset="0"/>
            </a:endParaRPr>
          </a:p>
          <a:p>
            <a:pPr lvl="1"/>
            <a:r>
              <a:rPr lang="en-US" sz="1600" dirty="0">
                <a:latin typeface="Lucida Console" panose="020B0609040504020204" pitchFamily="49" charset="0"/>
              </a:rPr>
              <a:t>&gt;&gt;&gt; import </a:t>
            </a:r>
            <a:r>
              <a:rPr lang="en-US" sz="1600" dirty="0" err="1">
                <a:latin typeface="Lucida Console" panose="020B0609040504020204" pitchFamily="49" charset="0"/>
              </a:rPr>
              <a:t>numpy</a:t>
            </a:r>
            <a:r>
              <a:rPr lang="en-US" sz="1600" dirty="0">
                <a:latin typeface="Lucida Console" panose="020B0609040504020204" pitchFamily="49" charset="0"/>
              </a:rPr>
              <a:t> as np</a:t>
            </a:r>
          </a:p>
          <a:p>
            <a:pPr lvl="1"/>
            <a:r>
              <a:rPr lang="en-US" sz="1600" dirty="0">
                <a:latin typeface="Lucida Console" panose="020B0609040504020204" pitchFamily="49" charset="0"/>
              </a:rPr>
              <a:t>&gt;&gt;&gt; import </a:t>
            </a:r>
            <a:r>
              <a:rPr lang="en-US" sz="1600" dirty="0" err="1">
                <a:latin typeface="Lucida Console" panose="020B0609040504020204" pitchFamily="49" charset="0"/>
              </a:rPr>
              <a:t>cmath</a:t>
            </a:r>
            <a:endParaRPr lang="en-US" sz="1600" dirty="0">
              <a:latin typeface="Lucida Console" panose="020B0609040504020204" pitchFamily="49" charset="0"/>
            </a:endParaRPr>
          </a:p>
          <a:p>
            <a:pPr lvl="1"/>
            <a:r>
              <a:rPr lang="en-US" sz="1600" dirty="0">
                <a:latin typeface="Lucida Console" panose="020B0609040504020204" pitchFamily="49" charset="0"/>
              </a:rPr>
              <a:t>&gt;&gt;&gt; </a:t>
            </a:r>
            <a:r>
              <a:rPr lang="en-US" sz="1600" dirty="0" err="1">
                <a:latin typeface="Lucida Console" panose="020B0609040504020204" pitchFamily="49" charset="0"/>
              </a:rPr>
              <a:t>np.isnan</a:t>
            </a:r>
            <a:r>
              <a:rPr lang="en-US" sz="1600" dirty="0">
                <a:latin typeface="Lucida Console" panose="020B0609040504020204" pitchFamily="49" charset="0"/>
              </a:rPr>
              <a:t>(float('</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True</a:t>
            </a:r>
          </a:p>
          <a:p>
            <a:pPr lvl="1"/>
            <a:r>
              <a:rPr lang="en-US" sz="1600" dirty="0">
                <a:latin typeface="Lucida Console" panose="020B0609040504020204" pitchFamily="49" charset="0"/>
              </a:rPr>
              <a:t>&gt;&gt;&gt; </a:t>
            </a:r>
            <a:r>
              <a:rPr lang="en-US" sz="1600" dirty="0" err="1">
                <a:latin typeface="Lucida Console" panose="020B0609040504020204" pitchFamily="49" charset="0"/>
              </a:rPr>
              <a:t>np.isnan</a:t>
            </a:r>
            <a:r>
              <a:rPr lang="en-US" sz="1600" dirty="0">
                <a:latin typeface="Lucida Console" panose="020B0609040504020204" pitchFamily="49" charset="0"/>
              </a:rPr>
              <a:t>(bool('</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False</a:t>
            </a:r>
          </a:p>
          <a:p>
            <a:pPr lvl="1"/>
            <a:r>
              <a:rPr lang="en-US" sz="1600" dirty="0">
                <a:latin typeface="Lucida Console" panose="020B0609040504020204" pitchFamily="49" charset="0"/>
              </a:rPr>
              <a:t>&gt;&gt;&gt; </a:t>
            </a:r>
            <a:r>
              <a:rPr lang="en-US" sz="1600" dirty="0" err="1">
                <a:latin typeface="Lucida Console" panose="020B0609040504020204" pitchFamily="49" charset="0"/>
              </a:rPr>
              <a:t>cmath.isnan</a:t>
            </a:r>
            <a:r>
              <a:rPr lang="en-US" sz="1600" dirty="0">
                <a:latin typeface="Lucida Console" panose="020B0609040504020204" pitchFamily="49" charset="0"/>
              </a:rPr>
              <a:t>(bool('</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False</a:t>
            </a:r>
          </a:p>
          <a:p>
            <a:pPr lvl="1"/>
            <a:r>
              <a:rPr lang="en-US" sz="1600" dirty="0">
                <a:latin typeface="Lucida Console" panose="020B0609040504020204" pitchFamily="49" charset="0"/>
              </a:rPr>
              <a:t>&gt;&gt;&gt; </a:t>
            </a:r>
            <a:r>
              <a:rPr lang="en-US" sz="1600" dirty="0" err="1">
                <a:latin typeface="Lucida Console" panose="020B0609040504020204" pitchFamily="49" charset="0"/>
              </a:rPr>
              <a:t>np.isnan</a:t>
            </a:r>
            <a:r>
              <a:rPr lang="en-US" sz="1600" dirty="0">
                <a:latin typeface="Lucida Console" panose="020B0609040504020204" pitchFamily="49" charset="0"/>
              </a:rPr>
              <a:t>(complex('NaN')) #</a:t>
            </a:r>
            <a:r>
              <a:rPr lang="en-US" sz="1600" dirty="0" err="1">
                <a:latin typeface="Lucida Console" panose="020B0609040504020204" pitchFamily="49" charset="0"/>
              </a:rPr>
              <a:t>cmath</a:t>
            </a:r>
            <a:r>
              <a:rPr lang="en-US" sz="1600" dirty="0">
                <a:latin typeface="Lucida Console" panose="020B0609040504020204" pitchFamily="49" charset="0"/>
              </a:rPr>
              <a:t> works too</a:t>
            </a:r>
          </a:p>
          <a:p>
            <a:pPr lvl="1"/>
            <a:r>
              <a:rPr lang="en-US" sz="1600" dirty="0">
                <a:solidFill>
                  <a:schemeClr val="accent1"/>
                </a:solidFill>
                <a:latin typeface="Lucida Console" panose="020B0609040504020204" pitchFamily="49" charset="0"/>
              </a:rPr>
              <a:t>True</a:t>
            </a:r>
          </a:p>
          <a:p>
            <a:pPr lvl="1"/>
            <a:endParaRPr lang="en-US" sz="1600" dirty="0">
              <a:solidFill>
                <a:schemeClr val="accent1"/>
              </a:solidFill>
            </a:endParaRPr>
          </a:p>
          <a:p>
            <a:r>
              <a:rPr lang="en-US" sz="1600" dirty="0" err="1">
                <a:latin typeface="Avenir Book" panose="02000503020000020003" pitchFamily="2" charset="0"/>
              </a:rPr>
              <a:t>math.isnan</a:t>
            </a:r>
            <a:r>
              <a:rPr lang="en-US" sz="1600" dirty="0">
                <a:latin typeface="Avenir Book" panose="02000503020000020003" pitchFamily="2" charset="0"/>
              </a:rPr>
              <a:t>() Incorrect answer on bool and breaks on complex</a:t>
            </a:r>
          </a:p>
          <a:p>
            <a:pPr lvl="1"/>
            <a:r>
              <a:rPr lang="en-US" sz="1600" dirty="0">
                <a:latin typeface="Lucida Console" panose="020B0609040504020204" pitchFamily="49" charset="0"/>
              </a:rPr>
              <a:t>&gt;&gt;&gt; import math</a:t>
            </a:r>
          </a:p>
          <a:p>
            <a:pPr lvl="1"/>
            <a:r>
              <a:rPr lang="en-US" sz="1600" dirty="0">
                <a:latin typeface="Lucida Console" panose="020B0609040504020204" pitchFamily="49" charset="0"/>
              </a:rPr>
              <a:t>&gt;&gt;&gt; </a:t>
            </a:r>
            <a:r>
              <a:rPr lang="en-US" sz="1600" dirty="0" err="1">
                <a:latin typeface="Lucida Console" panose="020B0609040504020204" pitchFamily="49" charset="0"/>
              </a:rPr>
              <a:t>math.isnan</a:t>
            </a:r>
            <a:r>
              <a:rPr lang="en-US" sz="1600" dirty="0">
                <a:latin typeface="Lucida Console" panose="020B0609040504020204" pitchFamily="49" charset="0"/>
              </a:rPr>
              <a:t>(float('</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True</a:t>
            </a:r>
          </a:p>
          <a:p>
            <a:pPr lvl="1"/>
            <a:r>
              <a:rPr lang="en-US" sz="1600" dirty="0">
                <a:latin typeface="Lucida Console" panose="020B0609040504020204" pitchFamily="49" charset="0"/>
              </a:rPr>
              <a:t>&gt;&gt;&gt; </a:t>
            </a:r>
            <a:r>
              <a:rPr lang="en-US" sz="1600" dirty="0" err="1">
                <a:latin typeface="Lucida Console" panose="020B0609040504020204" pitchFamily="49" charset="0"/>
              </a:rPr>
              <a:t>math.isnan</a:t>
            </a:r>
            <a:r>
              <a:rPr lang="en-US" sz="1600" dirty="0">
                <a:latin typeface="Lucida Console" panose="020B0609040504020204" pitchFamily="49" charset="0"/>
              </a:rPr>
              <a:t>(bool('</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False</a:t>
            </a:r>
          </a:p>
          <a:p>
            <a:pPr lvl="1"/>
            <a:r>
              <a:rPr lang="en-US" sz="1600" dirty="0">
                <a:latin typeface="Lucida Console" panose="020B0609040504020204" pitchFamily="49" charset="0"/>
              </a:rPr>
              <a:t>&gt;&gt;&gt; </a:t>
            </a:r>
            <a:r>
              <a:rPr lang="en-US" sz="1600" dirty="0" err="1">
                <a:latin typeface="Lucida Console" panose="020B0609040504020204" pitchFamily="49" charset="0"/>
              </a:rPr>
              <a:t>math.isnan</a:t>
            </a:r>
            <a:r>
              <a:rPr lang="en-US" sz="1600" dirty="0">
                <a:latin typeface="Lucida Console" panose="020B0609040504020204" pitchFamily="49" charset="0"/>
              </a:rPr>
              <a:t>(complex('</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Traceback (most recent call last):</a:t>
            </a:r>
          </a:p>
          <a:p>
            <a:pPr lvl="1"/>
            <a:r>
              <a:rPr lang="en-US" sz="1600" dirty="0">
                <a:solidFill>
                  <a:schemeClr val="accent1"/>
                </a:solidFill>
                <a:latin typeface="Lucida Console" panose="020B0609040504020204" pitchFamily="49" charset="0"/>
              </a:rPr>
              <a:t>  File "&lt;stdin&gt;", line 1, in &lt;module&gt;</a:t>
            </a:r>
          </a:p>
          <a:p>
            <a:pPr lvl="1"/>
            <a:r>
              <a:rPr lang="en-US" sz="1600" dirty="0" err="1">
                <a:solidFill>
                  <a:schemeClr val="accent1"/>
                </a:solidFill>
                <a:latin typeface="Lucida Console" panose="020B0609040504020204" pitchFamily="49" charset="0"/>
              </a:rPr>
              <a:t>TypeError</a:t>
            </a:r>
            <a:r>
              <a:rPr lang="en-US" sz="1600" dirty="0">
                <a:solidFill>
                  <a:schemeClr val="accent1"/>
                </a:solidFill>
                <a:latin typeface="Lucida Console" panose="020B0609040504020204" pitchFamily="49" charset="0"/>
              </a:rPr>
              <a:t>: can't convert complex to float</a:t>
            </a:r>
          </a:p>
        </p:txBody>
      </p:sp>
    </p:spTree>
    <p:extLst>
      <p:ext uri="{BB962C8B-B14F-4D97-AF65-F5344CB8AC3E}">
        <p14:creationId xmlns:p14="http://schemas.microsoft.com/office/powerpoint/2010/main" val="3790721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AC491A-44E9-2B45-8598-9CA7DE2F681E}"/>
              </a:ext>
            </a:extLst>
          </p:cNvPr>
          <p:cNvSpPr/>
          <p:nvPr/>
        </p:nvSpPr>
        <p:spPr>
          <a:xfrm>
            <a:off x="548134" y="670468"/>
            <a:ext cx="10428432" cy="769441"/>
          </a:xfrm>
          <a:prstGeom prst="rect">
            <a:avLst/>
          </a:prstGeom>
        </p:spPr>
        <p:txBody>
          <a:bodyPr wrap="none">
            <a:spAutoFit/>
          </a:bodyPr>
          <a:lstStyle/>
          <a:p>
            <a:r>
              <a:rPr lang="en-US" sz="4400" b="1" dirty="0">
                <a:latin typeface="Avenir Black" panose="02000503020000020003" pitchFamily="2" charset="0"/>
              </a:rPr>
              <a:t>Incorrect Equivalence Failure Mode v3</a:t>
            </a:r>
          </a:p>
        </p:txBody>
      </p:sp>
      <p:sp>
        <p:nvSpPr>
          <p:cNvPr id="7" name="Rectangle 6">
            <a:extLst>
              <a:ext uri="{FF2B5EF4-FFF2-40B4-BE49-F238E27FC236}">
                <a16:creationId xmlns:a16="http://schemas.microsoft.com/office/drawing/2014/main" id="{F8C0E10E-AE16-F646-8C97-B75351C10BCB}"/>
              </a:ext>
            </a:extLst>
          </p:cNvPr>
          <p:cNvSpPr/>
          <p:nvPr/>
        </p:nvSpPr>
        <p:spPr>
          <a:xfrm>
            <a:off x="548134" y="1693994"/>
            <a:ext cx="10996166" cy="5139869"/>
          </a:xfrm>
          <a:prstGeom prst="rect">
            <a:avLst/>
          </a:prstGeom>
        </p:spPr>
        <p:txBody>
          <a:bodyPr wrap="square">
            <a:spAutoFit/>
          </a:bodyPr>
          <a:lstStyle/>
          <a:p>
            <a:r>
              <a:rPr lang="en-US" sz="2000" dirty="0">
                <a:solidFill>
                  <a:srgbClr val="1F2A36"/>
                </a:solidFill>
                <a:latin typeface="Avenir Medium" panose="02000503020000020003" pitchFamily="2" charset="0"/>
              </a:rPr>
              <a:t>Make sure it’s not NaN (incorrectly) and make sure the UID is not zero, which is disallowed:</a:t>
            </a:r>
          </a:p>
          <a:p>
            <a:pPr lvl="1"/>
            <a:r>
              <a:rPr lang="en-US" sz="1600" dirty="0">
                <a:latin typeface="Lucida Console" panose="020B0609040504020204" pitchFamily="49" charset="0"/>
              </a:rPr>
              <a:t>import math</a:t>
            </a:r>
          </a:p>
          <a:p>
            <a:pPr lvl="1"/>
            <a:r>
              <a:rPr lang="en-US" sz="1600" dirty="0">
                <a:latin typeface="Lucida Console" panose="020B0609040504020204" pitchFamily="49" charset="0"/>
              </a:rPr>
              <a:t>restrictions = {1: 'write', 2: 'read', 3: 'execute'}</a:t>
            </a:r>
          </a:p>
          <a:p>
            <a:pPr lvl="1"/>
            <a:r>
              <a:rPr lang="en-US" sz="1600" dirty="0" err="1">
                <a:latin typeface="Lucida Console" panose="020B0609040504020204" pitchFamily="49" charset="0"/>
              </a:rPr>
              <a:t>uid</a:t>
            </a:r>
            <a:r>
              <a:rPr lang="en-US" sz="1600" dirty="0">
                <a:latin typeface="Lucida Console" panose="020B0609040504020204" pitchFamily="49" charset="0"/>
              </a:rPr>
              <a:t> = </a:t>
            </a:r>
            <a:r>
              <a:rPr lang="en-US" sz="1600" dirty="0">
                <a:highlight>
                  <a:srgbClr val="FFFF00"/>
                </a:highlight>
                <a:latin typeface="Lucida Console" panose="020B0609040504020204" pitchFamily="49" charset="0"/>
              </a:rPr>
              <a:t>float('</a:t>
            </a:r>
            <a:r>
              <a:rPr lang="en-US" sz="1600" dirty="0" err="1">
                <a:highlight>
                  <a:srgbClr val="FFFF00"/>
                </a:highlight>
                <a:latin typeface="Lucida Console" panose="020B0609040504020204" pitchFamily="49" charset="0"/>
              </a:rPr>
              <a:t>NaN</a:t>
            </a:r>
            <a:r>
              <a:rPr lang="en-US" sz="1600" dirty="0">
                <a:highlight>
                  <a:srgbClr val="FFFF00"/>
                </a:highlight>
                <a:latin typeface="Lucida Console" panose="020B0609040504020204" pitchFamily="49" charset="0"/>
              </a:rPr>
              <a:t>')</a:t>
            </a:r>
          </a:p>
          <a:p>
            <a:pPr lvl="1"/>
            <a:r>
              <a:rPr lang="en-US" sz="1600" dirty="0">
                <a:latin typeface="Lucida Console" panose="020B0609040504020204" pitchFamily="49" charset="0"/>
              </a:rPr>
              <a:t>restricted = 1</a:t>
            </a:r>
          </a:p>
          <a:p>
            <a:pPr lvl="1"/>
            <a:r>
              <a:rPr lang="en-US" sz="1600" dirty="0">
                <a:latin typeface="Lucida Console" panose="020B0609040504020204" pitchFamily="49" charset="0"/>
              </a:rPr>
              <a:t>if </a:t>
            </a:r>
            <a:r>
              <a:rPr lang="en-US" sz="1600" dirty="0" err="1">
                <a:highlight>
                  <a:srgbClr val="00FF00"/>
                </a:highlight>
                <a:latin typeface="Lucida Console" panose="020B0609040504020204" pitchFamily="49" charset="0"/>
              </a:rPr>
              <a:t>uid</a:t>
            </a:r>
            <a:r>
              <a:rPr lang="en-US" sz="1600" dirty="0">
                <a:highlight>
                  <a:srgbClr val="00FF00"/>
                </a:highlight>
                <a:latin typeface="Lucida Console" panose="020B0609040504020204" pitchFamily="49" charset="0"/>
              </a:rPr>
              <a:t> != </a:t>
            </a:r>
            <a:r>
              <a:rPr lang="en-US" sz="1600" dirty="0" err="1">
                <a:highlight>
                  <a:srgbClr val="00FF00"/>
                </a:highlight>
                <a:latin typeface="Lucida Console" panose="020B0609040504020204" pitchFamily="49" charset="0"/>
              </a:rPr>
              <a:t>math.nan</a:t>
            </a:r>
            <a:r>
              <a:rPr lang="en-US" sz="1600" dirty="0">
                <a:latin typeface="Lucida Console" panose="020B0609040504020204" pitchFamily="49" charset="0"/>
              </a:rPr>
              <a:t>:</a:t>
            </a:r>
          </a:p>
          <a:p>
            <a:pPr lvl="1"/>
            <a:r>
              <a:rPr lang="en-US" sz="1600" dirty="0">
                <a:latin typeface="Lucida Console" panose="020B0609040504020204" pitchFamily="49" charset="0"/>
              </a:rPr>
              <a:t>  if </a:t>
            </a:r>
            <a:r>
              <a:rPr lang="en-US" sz="1600" dirty="0" err="1">
                <a:highlight>
                  <a:srgbClr val="00FF00"/>
                </a:highlight>
                <a:latin typeface="Lucida Console" panose="020B0609040504020204" pitchFamily="49" charset="0"/>
              </a:rPr>
              <a:t>uid</a:t>
            </a:r>
            <a:r>
              <a:rPr lang="en-US" sz="1600" dirty="0">
                <a:highlight>
                  <a:srgbClr val="00FF00"/>
                </a:highlight>
                <a:latin typeface="Lucida Console" panose="020B0609040504020204" pitchFamily="49" charset="0"/>
              </a:rPr>
              <a:t> != 0</a:t>
            </a:r>
            <a:r>
              <a:rPr lang="en-US" sz="1600" dirty="0">
                <a:latin typeface="Lucida Console" panose="020B0609040504020204" pitchFamily="49" charset="0"/>
              </a:rPr>
              <a:t>:</a:t>
            </a:r>
          </a:p>
          <a:p>
            <a:pPr lvl="1"/>
            <a:r>
              <a:rPr lang="en-US" sz="1600" dirty="0">
                <a:latin typeface="Lucida Console" panose="020B0609040504020204" pitchFamily="49" charset="0"/>
              </a:rPr>
              <a:t>    restricted = 0</a:t>
            </a:r>
          </a:p>
          <a:p>
            <a:pPr lvl="1"/>
            <a:r>
              <a:rPr lang="en-US" sz="1600" dirty="0">
                <a:latin typeface="Lucida Console" panose="020B0609040504020204" pitchFamily="49" charset="0"/>
              </a:rPr>
              <a:t>    for id in restrictions:</a:t>
            </a:r>
          </a:p>
          <a:p>
            <a:pPr lvl="1"/>
            <a:r>
              <a:rPr lang="en-US" sz="1600" dirty="0">
                <a:latin typeface="Lucida Console" panose="020B0609040504020204" pitchFamily="49" charset="0"/>
              </a:rPr>
              <a:t>      if </a:t>
            </a:r>
            <a:r>
              <a:rPr lang="en-US" sz="1600" dirty="0">
                <a:highlight>
                  <a:srgbClr val="00FF00"/>
                </a:highlight>
                <a:latin typeface="Lucida Console" panose="020B0609040504020204" pitchFamily="49" charset="0"/>
              </a:rPr>
              <a:t>id &lt;= </a:t>
            </a:r>
            <a:r>
              <a:rPr lang="en-US" sz="1600" dirty="0" err="1">
                <a:highlight>
                  <a:srgbClr val="00FF00"/>
                </a:highlight>
                <a:latin typeface="Lucida Console" panose="020B0609040504020204" pitchFamily="49" charset="0"/>
              </a:rPr>
              <a:t>uid</a:t>
            </a:r>
            <a:r>
              <a:rPr lang="en-US" sz="1600" dirty="0">
                <a:latin typeface="Lucida Console" panose="020B0609040504020204" pitchFamily="49" charset="0"/>
              </a:rPr>
              <a:t>:</a:t>
            </a:r>
          </a:p>
          <a:p>
            <a:pPr lvl="1"/>
            <a:r>
              <a:rPr lang="en-US" sz="1600" dirty="0">
                <a:latin typeface="Lucida Console" panose="020B0609040504020204" pitchFamily="49" charset="0"/>
              </a:rPr>
              <a:t>        restricted = 1</a:t>
            </a:r>
          </a:p>
          <a:p>
            <a:pPr lvl="1"/>
            <a:r>
              <a:rPr lang="en-US" sz="1600" dirty="0">
                <a:latin typeface="Lucida Console" panose="020B0609040504020204" pitchFamily="49" charset="0"/>
              </a:rPr>
              <a:t>        print ("Restriction added: " + restrictions[id])</a:t>
            </a:r>
          </a:p>
          <a:p>
            <a:pPr lvl="1"/>
            <a:r>
              <a:rPr lang="en-US" sz="1600" dirty="0">
                <a:latin typeface="Lucida Console" panose="020B0609040504020204" pitchFamily="49" charset="0"/>
              </a:rPr>
              <a:t>if restricted == 0:</a:t>
            </a:r>
          </a:p>
          <a:p>
            <a:pPr lvl="1"/>
            <a:r>
              <a:rPr lang="en-US" sz="1600" dirty="0">
                <a:latin typeface="Lucida Console" panose="020B0609040504020204" pitchFamily="49" charset="0"/>
              </a:rPr>
              <a:t>  print ("No restrictions added. Welcome Sysadmin!")</a:t>
            </a:r>
          </a:p>
          <a:p>
            <a:pPr lvl="1"/>
            <a:r>
              <a:rPr lang="en-US" sz="1600" dirty="0">
                <a:latin typeface="Lucida Console" panose="020B0609040504020204" pitchFamily="49" charset="0"/>
              </a:rPr>
              <a:t>  #do something dangerous no restrictions…</a:t>
            </a:r>
          </a:p>
          <a:p>
            <a:pPr lvl="1"/>
            <a:endParaRPr lang="en-US" sz="2000" dirty="0">
              <a:solidFill>
                <a:srgbClr val="1F2A36"/>
              </a:solidFill>
              <a:latin typeface="Avenir Medium" panose="02000503020000020003" pitchFamily="2" charset="0"/>
            </a:endParaRPr>
          </a:p>
          <a:p>
            <a:r>
              <a:rPr lang="en-US" sz="2000" dirty="0">
                <a:solidFill>
                  <a:srgbClr val="1F2A36"/>
                </a:solidFill>
                <a:latin typeface="Avenir Medium" panose="02000503020000020003" pitchFamily="2" charset="0"/>
              </a:rPr>
              <a:t>Since it is a valid float and proven to be greater than 0, add whatever restrictions apply to that UID and since restrictions don’t apply to UID – there are none, </a:t>
            </a:r>
            <a:r>
              <a:rPr lang="en-US" sz="2000" u="sng" dirty="0">
                <a:solidFill>
                  <a:srgbClr val="1F2A36"/>
                </a:solidFill>
                <a:latin typeface="Avenir Medium" panose="02000503020000020003" pitchFamily="2" charset="0"/>
              </a:rPr>
              <a:t>Hacker is root</a:t>
            </a:r>
            <a:r>
              <a:rPr lang="en-US" sz="2000" dirty="0">
                <a:solidFill>
                  <a:srgbClr val="1F2A36"/>
                </a:solidFill>
                <a:latin typeface="Avenir Medium" panose="02000503020000020003" pitchFamily="2" charset="0"/>
              </a:rPr>
              <a:t>!</a:t>
            </a:r>
          </a:p>
          <a:p>
            <a:pPr lvl="1"/>
            <a:r>
              <a:rPr lang="en-US" sz="1600" dirty="0">
                <a:solidFill>
                  <a:schemeClr val="accent1"/>
                </a:solidFill>
                <a:latin typeface="Lucida Console" panose="020B0609040504020204" pitchFamily="49" charset="0"/>
              </a:rPr>
              <a:t>No restrictions added. Welcome Sysadmin!</a:t>
            </a:r>
          </a:p>
        </p:txBody>
      </p:sp>
    </p:spTree>
    <p:extLst>
      <p:ext uri="{BB962C8B-B14F-4D97-AF65-F5344CB8AC3E}">
        <p14:creationId xmlns:p14="http://schemas.microsoft.com/office/powerpoint/2010/main" val="2639186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4116833" cy="523220"/>
          </a:xfrm>
          <a:prstGeom prst="rect">
            <a:avLst/>
          </a:prstGeom>
        </p:spPr>
        <p:txBody>
          <a:bodyPr wrap="none">
            <a:spAutoFit/>
          </a:bodyPr>
          <a:lstStyle/>
          <a:p>
            <a:r>
              <a:rPr lang="en-US" sz="2800" b="1" dirty="0">
                <a:solidFill>
                  <a:srgbClr val="FFFFFF"/>
                </a:solidFill>
                <a:latin typeface="Avenir Black" panose="02000503020000020003" pitchFamily="2" charset="0"/>
              </a:rPr>
              <a:t>Things that make some</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976535"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Sense</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1477328"/>
          </a:xfrm>
          <a:prstGeom prst="rect">
            <a:avLst/>
          </a:prstGeom>
        </p:spPr>
        <p:txBody>
          <a:bodyPr wrap="square">
            <a:spAutoFit/>
          </a:bodyPr>
          <a:lstStyle/>
          <a:p>
            <a:r>
              <a:rPr lang="en-US" dirty="0">
                <a:solidFill>
                  <a:schemeClr val="bg1"/>
                </a:solidFill>
                <a:latin typeface="Avenir Medium" panose="02000503020000020003" pitchFamily="2" charset="0"/>
              </a:rPr>
              <a:t>Some weird-</a:t>
            </a:r>
            <a:r>
              <a:rPr lang="en-US" dirty="0" err="1">
                <a:solidFill>
                  <a:schemeClr val="bg1"/>
                </a:solidFill>
                <a:latin typeface="Avenir Medium" panose="02000503020000020003" pitchFamily="2" charset="0"/>
              </a:rPr>
              <a:t>ish</a:t>
            </a:r>
            <a:r>
              <a:rPr lang="en-US" dirty="0">
                <a:solidFill>
                  <a:schemeClr val="bg1"/>
                </a:solidFill>
                <a:latin typeface="Avenir Medium" panose="02000503020000020003" pitchFamily="2" charset="0"/>
              </a:rPr>
              <a:t> looking things that do make sense after you think about it a bit…</a:t>
            </a:r>
          </a:p>
          <a:p>
            <a:endParaRPr lang="en-US" dirty="0">
              <a:solidFill>
                <a:schemeClr val="bg1"/>
              </a:solidFill>
              <a:latin typeface="Avenir Medium" panose="02000503020000020003" pitchFamily="2" charset="0"/>
            </a:endParaRPr>
          </a:p>
          <a:p>
            <a:r>
              <a:rPr lang="en-US" dirty="0">
                <a:solidFill>
                  <a:schemeClr val="bg1"/>
                </a:solidFill>
                <a:latin typeface="Avenir Medium" panose="02000503020000020003" pitchFamily="2" charset="0"/>
              </a:rPr>
              <a:t>Then along came a greedy duck…</a:t>
            </a:r>
          </a:p>
        </p:txBody>
      </p:sp>
      <p:sp>
        <p:nvSpPr>
          <p:cNvPr id="7" name="Rectangle 6">
            <a:extLst>
              <a:ext uri="{FF2B5EF4-FFF2-40B4-BE49-F238E27FC236}">
                <a16:creationId xmlns:a16="http://schemas.microsoft.com/office/drawing/2014/main" id="{6435B43D-2E83-E04D-A938-6EE3E6AB424B}"/>
              </a:ext>
            </a:extLst>
          </p:cNvPr>
          <p:cNvSpPr/>
          <p:nvPr/>
        </p:nvSpPr>
        <p:spPr>
          <a:xfrm>
            <a:off x="5170128" y="1389277"/>
            <a:ext cx="6642376" cy="4216539"/>
          </a:xfrm>
          <a:prstGeom prst="rect">
            <a:avLst/>
          </a:prstGeom>
        </p:spPr>
        <p:txBody>
          <a:bodyPr wrap="square">
            <a:spAutoFit/>
          </a:bodyPr>
          <a:lstStyle/>
          <a:p>
            <a:r>
              <a:rPr lang="en-US" dirty="0">
                <a:latin typeface="Avenir Book" panose="02000503020000020003" pitchFamily="2" charset="0"/>
              </a:rPr>
              <a:t>These things work despite being a bit weird:</a:t>
            </a:r>
          </a:p>
          <a:p>
            <a:pPr lvl="1"/>
            <a:r>
              <a:rPr lang="en-US" sz="1600" dirty="0">
                <a:latin typeface="Lucida Console" panose="020B0609040504020204" pitchFamily="49" charset="0"/>
              </a:rPr>
              <a:t>str(float('NaN')) == str(float('nan')): </a:t>
            </a:r>
            <a:r>
              <a:rPr lang="en-US" sz="1600" dirty="0">
                <a:solidFill>
                  <a:schemeClr val="accent1"/>
                </a:solidFill>
                <a:latin typeface="Lucida Console" panose="020B0609040504020204" pitchFamily="49" charset="0"/>
              </a:rPr>
              <a:t>True</a:t>
            </a:r>
          </a:p>
          <a:p>
            <a:pPr lvl="1"/>
            <a:endParaRPr lang="en-US" sz="1600" dirty="0">
              <a:solidFill>
                <a:schemeClr val="accent1"/>
              </a:solidFill>
              <a:latin typeface="Lucida Console" panose="020B0609040504020204" pitchFamily="49" charset="0"/>
            </a:endParaRPr>
          </a:p>
          <a:p>
            <a:pPr lvl="1"/>
            <a:r>
              <a:rPr lang="en-US" sz="1600" dirty="0">
                <a:latin typeface="Lucida Console" panose="020B0609040504020204" pitchFamily="49" charset="0"/>
              </a:rPr>
              <a:t>str(float('</a:t>
            </a:r>
            <a:r>
              <a:rPr lang="en-US" sz="1600" dirty="0" err="1">
                <a:latin typeface="Lucida Console" panose="020B0609040504020204" pitchFamily="49" charset="0"/>
              </a:rPr>
              <a:t>NaN</a:t>
            </a:r>
            <a:r>
              <a:rPr lang="en-US" sz="1600" dirty="0">
                <a:latin typeface="Lucida Console" panose="020B0609040504020204" pitchFamily="49" charset="0"/>
              </a:rPr>
              <a:t>')) == str('nan'): </a:t>
            </a:r>
            <a:r>
              <a:rPr lang="en-US" sz="1600" dirty="0">
                <a:solidFill>
                  <a:schemeClr val="accent1"/>
                </a:solidFill>
                <a:latin typeface="Lucida Console" panose="020B0609040504020204" pitchFamily="49" charset="0"/>
              </a:rPr>
              <a:t>True</a:t>
            </a:r>
          </a:p>
          <a:p>
            <a:pPr lvl="1"/>
            <a:endParaRPr lang="en-US" sz="1600" dirty="0">
              <a:solidFill>
                <a:schemeClr val="accent1"/>
              </a:solidFill>
              <a:latin typeface="Lucida Console" panose="020B0609040504020204" pitchFamily="49" charset="0"/>
            </a:endParaRPr>
          </a:p>
          <a:p>
            <a:pPr lvl="1"/>
            <a:r>
              <a:rPr lang="en-US" sz="1600" dirty="0">
                <a:latin typeface="Lucida Console" panose="020B0609040504020204" pitchFamily="49" charset="0"/>
              </a:rPr>
              <a:t>not float(1) &lt; float('</a:t>
            </a:r>
            <a:r>
              <a:rPr lang="en-US" sz="1600" dirty="0" err="1">
                <a:latin typeface="Lucida Console" panose="020B0609040504020204" pitchFamily="49" charset="0"/>
              </a:rPr>
              <a:t>NaN</a:t>
            </a:r>
            <a:r>
              <a:rPr lang="en-US" sz="1600" dirty="0">
                <a:latin typeface="Lucida Console" panose="020B0609040504020204" pitchFamily="49" charset="0"/>
              </a:rPr>
              <a:t>'): </a:t>
            </a:r>
            <a:r>
              <a:rPr lang="en-US" sz="1600" dirty="0">
                <a:solidFill>
                  <a:schemeClr val="accent1"/>
                </a:solidFill>
                <a:latin typeface="Lucida Console" panose="020B0609040504020204" pitchFamily="49" charset="0"/>
              </a:rPr>
              <a:t>True</a:t>
            </a:r>
          </a:p>
          <a:p>
            <a:pPr lvl="1"/>
            <a:endParaRPr lang="en-US" sz="1600" dirty="0">
              <a:solidFill>
                <a:schemeClr val="accent1"/>
              </a:solidFill>
              <a:latin typeface="Lucida Console" panose="020B0609040504020204" pitchFamily="49" charset="0"/>
            </a:endParaRPr>
          </a:p>
          <a:p>
            <a:pPr lvl="1"/>
            <a:r>
              <a:rPr lang="en-US" sz="1600" dirty="0">
                <a:latin typeface="Lucida Console" panose="020B0609040504020204" pitchFamily="49" charset="0"/>
              </a:rPr>
              <a:t>1 &gt;= float('</a:t>
            </a:r>
            <a:r>
              <a:rPr lang="en-US" sz="1600" dirty="0" err="1">
                <a:latin typeface="Lucida Console" panose="020B0609040504020204" pitchFamily="49" charset="0"/>
              </a:rPr>
              <a:t>NaN</a:t>
            </a:r>
            <a:r>
              <a:rPr lang="en-US" sz="1600" dirty="0">
                <a:latin typeface="Lucida Console" panose="020B0609040504020204" pitchFamily="49" charset="0"/>
              </a:rPr>
              <a:t>') or 1 &lt; float('</a:t>
            </a:r>
            <a:r>
              <a:rPr lang="en-US" sz="1600" dirty="0" err="1">
                <a:latin typeface="Lucida Console" panose="020B0609040504020204" pitchFamily="49" charset="0"/>
              </a:rPr>
              <a:t>NaN</a:t>
            </a:r>
            <a:r>
              <a:rPr lang="en-US" sz="1600" dirty="0">
                <a:latin typeface="Lucida Console" panose="020B0609040504020204" pitchFamily="49" charset="0"/>
              </a:rPr>
              <a:t>'): </a:t>
            </a:r>
            <a:r>
              <a:rPr lang="en-US" sz="1600" dirty="0">
                <a:solidFill>
                  <a:schemeClr val="accent1"/>
                </a:solidFill>
                <a:latin typeface="Lucida Console" panose="020B0609040504020204" pitchFamily="49" charset="0"/>
              </a:rPr>
              <a:t>False</a:t>
            </a:r>
          </a:p>
          <a:p>
            <a:endParaRPr lang="en-US" dirty="0">
              <a:solidFill>
                <a:schemeClr val="accent1"/>
              </a:solidFill>
            </a:endParaRPr>
          </a:p>
          <a:p>
            <a:r>
              <a:rPr lang="en-US" dirty="0">
                <a:latin typeface="Avenir Book" panose="02000503020000020003" pitchFamily="2" charset="0"/>
              </a:rPr>
              <a:t>Wait, this is weird behavior. Why is 15 plus NaN a NaN instead of just False? Remember IEEE? Why would a comparison be more important to return False than a math function? Due to this, it appears NaN has a weird effect of consuming variables…</a:t>
            </a:r>
          </a:p>
          <a:p>
            <a:pPr lvl="1"/>
            <a:r>
              <a:rPr lang="en-US" sz="1600" dirty="0">
                <a:latin typeface="Lucida Console" panose="020B0609040504020204" pitchFamily="49" charset="0"/>
              </a:rPr>
              <a:t>&gt;&gt;&gt; sum([15, float(</a:t>
            </a:r>
            <a:r>
              <a:rPr lang="en-US" sz="1600" dirty="0"/>
              <a:t>'</a:t>
            </a:r>
            <a:r>
              <a:rPr lang="en-US" sz="1600" dirty="0">
                <a:latin typeface="Lucida Console" panose="020B0609040504020204" pitchFamily="49" charset="0"/>
              </a:rPr>
              <a:t>Nan</a:t>
            </a:r>
            <a:r>
              <a:rPr lang="en-US" sz="1600" dirty="0"/>
              <a:t>'</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nan</a:t>
            </a:r>
          </a:p>
        </p:txBody>
      </p:sp>
      <p:pic>
        <p:nvPicPr>
          <p:cNvPr id="4098" name="Picture 2" descr="See the source image">
            <a:extLst>
              <a:ext uri="{FF2B5EF4-FFF2-40B4-BE49-F238E27FC236}">
                <a16:creationId xmlns:a16="http://schemas.microsoft.com/office/drawing/2014/main" id="{352EE7D6-2D4D-D647-A62D-A5B3B7CE1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496" y="4070988"/>
            <a:ext cx="3656033" cy="2742025"/>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a:extLst>
              <a:ext uri="{FF2B5EF4-FFF2-40B4-BE49-F238E27FC236}">
                <a16:creationId xmlns:a16="http://schemas.microsoft.com/office/drawing/2014/main" id="{1576921E-C945-FF43-A95B-2B5617C7B35E}"/>
              </a:ext>
            </a:extLst>
          </p:cNvPr>
          <p:cNvSpPr/>
          <p:nvPr/>
        </p:nvSpPr>
        <p:spPr>
          <a:xfrm>
            <a:off x="3087390" y="3982189"/>
            <a:ext cx="1920240" cy="951784"/>
          </a:xfrm>
          <a:prstGeom prst="wedgeRoundRectCallout">
            <a:avLst>
              <a:gd name="adj1" fmla="val -72436"/>
              <a:gd name="adj2" fmla="val 5464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This is all for</a:t>
            </a:r>
          </a:p>
          <a:p>
            <a:pPr algn="ctr"/>
            <a:r>
              <a:rPr lang="en-US" dirty="0"/>
              <a:t>me, right?</a:t>
            </a:r>
          </a:p>
        </p:txBody>
      </p:sp>
    </p:spTree>
    <p:extLst>
      <p:ext uri="{BB962C8B-B14F-4D97-AF65-F5344CB8AC3E}">
        <p14:creationId xmlns:p14="http://schemas.microsoft.com/office/powerpoint/2010/main" val="1127694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AC491A-44E9-2B45-8598-9CA7DE2F681E}"/>
              </a:ext>
            </a:extLst>
          </p:cNvPr>
          <p:cNvSpPr/>
          <p:nvPr/>
        </p:nvSpPr>
        <p:spPr>
          <a:xfrm>
            <a:off x="548134" y="670468"/>
            <a:ext cx="6870792" cy="769441"/>
          </a:xfrm>
          <a:prstGeom prst="rect">
            <a:avLst/>
          </a:prstGeom>
        </p:spPr>
        <p:txBody>
          <a:bodyPr wrap="none">
            <a:spAutoFit/>
          </a:bodyPr>
          <a:lstStyle/>
          <a:p>
            <a:r>
              <a:rPr lang="en-US" sz="4400" b="1" dirty="0">
                <a:latin typeface="Avenir Black" panose="02000503020000020003" pitchFamily="2" charset="0"/>
              </a:rPr>
              <a:t>Robert “</a:t>
            </a:r>
            <a:r>
              <a:rPr lang="en-US" sz="4400" b="1" dirty="0" err="1">
                <a:latin typeface="Avenir Black" panose="02000503020000020003" pitchFamily="2" charset="0"/>
              </a:rPr>
              <a:t>RSnake</a:t>
            </a:r>
            <a:r>
              <a:rPr lang="en-US" sz="4400" b="1" dirty="0">
                <a:latin typeface="Avenir Black" panose="02000503020000020003" pitchFamily="2" charset="0"/>
              </a:rPr>
              <a:t>” Hansen</a:t>
            </a:r>
          </a:p>
        </p:txBody>
      </p:sp>
      <p:sp>
        <p:nvSpPr>
          <p:cNvPr id="7" name="Rectangle 6">
            <a:extLst>
              <a:ext uri="{FF2B5EF4-FFF2-40B4-BE49-F238E27FC236}">
                <a16:creationId xmlns:a16="http://schemas.microsoft.com/office/drawing/2014/main" id="{F8C0E10E-AE16-F646-8C97-B75351C10BCB}"/>
              </a:ext>
            </a:extLst>
          </p:cNvPr>
          <p:cNvSpPr/>
          <p:nvPr/>
        </p:nvSpPr>
        <p:spPr>
          <a:xfrm>
            <a:off x="548134" y="1609635"/>
            <a:ext cx="8568268" cy="2246769"/>
          </a:xfrm>
          <a:prstGeom prst="rect">
            <a:avLst/>
          </a:prstGeom>
        </p:spPr>
        <p:txBody>
          <a:bodyPr wrap="square">
            <a:spAutoFit/>
          </a:bodyPr>
          <a:lstStyle/>
          <a:p>
            <a:r>
              <a:rPr lang="en-US" sz="2800" dirty="0">
                <a:solidFill>
                  <a:srgbClr val="1F2A36"/>
                </a:solidFill>
                <a:latin typeface="Avenir Medium" panose="02000503020000020003" pitchFamily="2" charset="0"/>
              </a:rPr>
              <a:t>27+ years in infosec, most recently had </a:t>
            </a:r>
            <a:r>
              <a:rPr lang="en-US" sz="2800" dirty="0" err="1">
                <a:solidFill>
                  <a:srgbClr val="1F2A36"/>
                </a:solidFill>
                <a:latin typeface="Avenir Medium" panose="02000503020000020003" pitchFamily="2" charset="0"/>
              </a:rPr>
              <a:t>OutsideIntel</a:t>
            </a:r>
            <a:r>
              <a:rPr lang="en-US" sz="2800" dirty="0">
                <a:solidFill>
                  <a:srgbClr val="1F2A36"/>
                </a:solidFill>
                <a:latin typeface="Avenir Medium" panose="02000503020000020003" pitchFamily="2" charset="0"/>
              </a:rPr>
              <a:t> acquired by Bit Discovery. Formerly VP of Labs at White Hat Security, CEO </a:t>
            </a:r>
            <a:r>
              <a:rPr lang="en-US" sz="2800" dirty="0" err="1">
                <a:solidFill>
                  <a:srgbClr val="1F2A36"/>
                </a:solidFill>
                <a:latin typeface="Avenir Medium" panose="02000503020000020003" pitchFamily="2" charset="0"/>
              </a:rPr>
              <a:t>SecTheory</a:t>
            </a:r>
            <a:r>
              <a:rPr lang="en-US" sz="2800" dirty="0">
                <a:solidFill>
                  <a:srgbClr val="1F2A36"/>
                </a:solidFill>
                <a:latin typeface="Avenir Medium" panose="02000503020000020003" pitchFamily="2" charset="0"/>
              </a:rPr>
              <a:t>, CEO Falling Rock Networks and virtual CISO to a number of companies. Founder (now defunct) </a:t>
            </a:r>
            <a:r>
              <a:rPr lang="en-US" sz="2800" dirty="0" err="1">
                <a:solidFill>
                  <a:srgbClr val="1F2A36"/>
                </a:solidFill>
                <a:latin typeface="Avenir Medium" panose="02000503020000020003" pitchFamily="2" charset="0"/>
              </a:rPr>
              <a:t>ha.ckers.org</a:t>
            </a:r>
            <a:r>
              <a:rPr lang="en-US" sz="2800" dirty="0">
                <a:solidFill>
                  <a:srgbClr val="1F2A36"/>
                </a:solidFill>
                <a:latin typeface="Avenir Medium" panose="02000503020000020003" pitchFamily="2" charset="0"/>
              </a:rPr>
              <a:t>.</a:t>
            </a:r>
            <a:endParaRPr lang="en-US" sz="2800" dirty="0">
              <a:solidFill>
                <a:srgbClr val="1F2A36"/>
              </a:solidFill>
              <a:effectLst/>
              <a:latin typeface="Avenir Medium" panose="02000503020000020003" pitchFamily="2" charset="0"/>
            </a:endParaRPr>
          </a:p>
        </p:txBody>
      </p:sp>
      <p:sp>
        <p:nvSpPr>
          <p:cNvPr id="8" name="Rectangle 7">
            <a:extLst>
              <a:ext uri="{FF2B5EF4-FFF2-40B4-BE49-F238E27FC236}">
                <a16:creationId xmlns:a16="http://schemas.microsoft.com/office/drawing/2014/main" id="{5557EF74-FFCB-8A4C-883C-2E5C611A9E78}"/>
              </a:ext>
            </a:extLst>
          </p:cNvPr>
          <p:cNvSpPr/>
          <p:nvPr/>
        </p:nvSpPr>
        <p:spPr>
          <a:xfrm>
            <a:off x="548134" y="4325035"/>
            <a:ext cx="2759108" cy="646331"/>
          </a:xfrm>
          <a:prstGeom prst="rect">
            <a:avLst/>
          </a:prstGeom>
        </p:spPr>
        <p:txBody>
          <a:bodyPr wrap="square">
            <a:spAutoFit/>
          </a:bodyPr>
          <a:lstStyle/>
          <a:p>
            <a:r>
              <a:rPr lang="en-US" b="1" dirty="0">
                <a:solidFill>
                  <a:schemeClr val="tx2"/>
                </a:solidFill>
                <a:latin typeface="Avenir Black" panose="02000503020000020003" pitchFamily="2" charset="0"/>
              </a:rPr>
              <a:t>CTO/Co-Founder</a:t>
            </a:r>
          </a:p>
          <a:p>
            <a:r>
              <a:rPr lang="en-US" dirty="0">
                <a:solidFill>
                  <a:schemeClr val="tx2"/>
                </a:solidFill>
                <a:latin typeface="Avenir Medium" panose="02000503020000020003" pitchFamily="2" charset="0"/>
              </a:rPr>
              <a:t>Bit Discovery, Inc</a:t>
            </a:r>
          </a:p>
        </p:txBody>
      </p:sp>
      <p:sp>
        <p:nvSpPr>
          <p:cNvPr id="10" name="Rectangle 9">
            <a:extLst>
              <a:ext uri="{FF2B5EF4-FFF2-40B4-BE49-F238E27FC236}">
                <a16:creationId xmlns:a16="http://schemas.microsoft.com/office/drawing/2014/main" id="{AE71A3B0-2D5B-3F49-8F7D-58453233D805}"/>
              </a:ext>
            </a:extLst>
          </p:cNvPr>
          <p:cNvSpPr/>
          <p:nvPr/>
        </p:nvSpPr>
        <p:spPr>
          <a:xfrm>
            <a:off x="3813646" y="4341000"/>
            <a:ext cx="2759108" cy="1477328"/>
          </a:xfrm>
          <a:prstGeom prst="rect">
            <a:avLst/>
          </a:prstGeom>
        </p:spPr>
        <p:txBody>
          <a:bodyPr wrap="square">
            <a:spAutoFit/>
          </a:bodyPr>
          <a:lstStyle/>
          <a:p>
            <a:r>
              <a:rPr lang="en-US" b="1" dirty="0">
                <a:solidFill>
                  <a:schemeClr val="tx2"/>
                </a:solidFill>
                <a:latin typeface="Avenir Black" panose="02000503020000020003" pitchFamily="2" charset="0"/>
              </a:rPr>
              <a:t>Advisor</a:t>
            </a:r>
          </a:p>
          <a:p>
            <a:r>
              <a:rPr lang="en-US" dirty="0" err="1">
                <a:solidFill>
                  <a:schemeClr val="tx2"/>
                </a:solidFill>
                <a:latin typeface="Avenir Medium" panose="02000503020000020003" pitchFamily="2" charset="0"/>
              </a:rPr>
              <a:t>Arkos</a:t>
            </a:r>
            <a:r>
              <a:rPr lang="en-US" dirty="0">
                <a:solidFill>
                  <a:schemeClr val="tx2"/>
                </a:solidFill>
                <a:latin typeface="Avenir Medium" panose="02000503020000020003" pitchFamily="2" charset="0"/>
              </a:rPr>
              <a:t> Labs, </a:t>
            </a:r>
            <a:r>
              <a:rPr lang="en-US" dirty="0" err="1">
                <a:solidFill>
                  <a:schemeClr val="tx2"/>
                </a:solidFill>
                <a:latin typeface="Avenir Medium" panose="02000503020000020003" pitchFamily="2" charset="0"/>
              </a:rPr>
              <a:t>Data.world</a:t>
            </a:r>
            <a:r>
              <a:rPr lang="en-US" dirty="0">
                <a:solidFill>
                  <a:schemeClr val="tx2"/>
                </a:solidFill>
                <a:latin typeface="Avenir Medium" panose="02000503020000020003" pitchFamily="2" charset="0"/>
              </a:rPr>
              <a:t> </a:t>
            </a:r>
            <a:r>
              <a:rPr lang="en-US" dirty="0" err="1">
                <a:solidFill>
                  <a:schemeClr val="tx2"/>
                </a:solidFill>
                <a:latin typeface="Avenir Medium" panose="02000503020000020003" pitchFamily="2" charset="0"/>
              </a:rPr>
              <a:t>BlackHat</a:t>
            </a:r>
            <a:r>
              <a:rPr lang="en-US" dirty="0">
                <a:solidFill>
                  <a:schemeClr val="tx2"/>
                </a:solidFill>
                <a:latin typeface="Avenir Medium" panose="02000503020000020003" pitchFamily="2" charset="0"/>
              </a:rPr>
              <a:t> CISO Advisory Board, American Binary, Etc.…</a:t>
            </a:r>
          </a:p>
        </p:txBody>
      </p:sp>
      <p:sp>
        <p:nvSpPr>
          <p:cNvPr id="11" name="Rectangle 10">
            <a:extLst>
              <a:ext uri="{FF2B5EF4-FFF2-40B4-BE49-F238E27FC236}">
                <a16:creationId xmlns:a16="http://schemas.microsoft.com/office/drawing/2014/main" id="{43A81C5F-D5C8-1144-A083-D29119A4AAF5}"/>
              </a:ext>
            </a:extLst>
          </p:cNvPr>
          <p:cNvSpPr/>
          <p:nvPr/>
        </p:nvSpPr>
        <p:spPr>
          <a:xfrm>
            <a:off x="7079158" y="4341000"/>
            <a:ext cx="2759108" cy="1200329"/>
          </a:xfrm>
          <a:prstGeom prst="rect">
            <a:avLst/>
          </a:prstGeom>
        </p:spPr>
        <p:txBody>
          <a:bodyPr wrap="square">
            <a:spAutoFit/>
          </a:bodyPr>
          <a:lstStyle/>
          <a:p>
            <a:r>
              <a:rPr lang="en-US" b="1" dirty="0">
                <a:solidFill>
                  <a:schemeClr val="tx2"/>
                </a:solidFill>
                <a:latin typeface="Avenir Black" panose="02000503020000020003" pitchFamily="2" charset="0"/>
              </a:rPr>
              <a:t>Author</a:t>
            </a:r>
          </a:p>
          <a:p>
            <a:r>
              <a:rPr lang="en-US" dirty="0">
                <a:solidFill>
                  <a:schemeClr val="tx2"/>
                </a:solidFill>
                <a:latin typeface="Avenir Medium" panose="02000503020000020003" pitchFamily="2" charset="0"/>
              </a:rPr>
              <a:t>XSS Attacks, Detecting Malice and Website Security for Dummies</a:t>
            </a:r>
          </a:p>
        </p:txBody>
      </p:sp>
      <p:grpSp>
        <p:nvGrpSpPr>
          <p:cNvPr id="9" name="Group 8">
            <a:extLst>
              <a:ext uri="{FF2B5EF4-FFF2-40B4-BE49-F238E27FC236}">
                <a16:creationId xmlns:a16="http://schemas.microsoft.com/office/drawing/2014/main" id="{BFCC1525-2571-0D44-9176-22F5EC7175FE}"/>
              </a:ext>
            </a:extLst>
          </p:cNvPr>
          <p:cNvGrpSpPr/>
          <p:nvPr/>
        </p:nvGrpSpPr>
        <p:grpSpPr>
          <a:xfrm>
            <a:off x="10847070" y="1055188"/>
            <a:ext cx="1025550" cy="4155401"/>
            <a:chOff x="2587146" y="5655404"/>
            <a:chExt cx="1638300" cy="6638188"/>
          </a:xfrm>
        </p:grpSpPr>
        <p:pic>
          <p:nvPicPr>
            <p:cNvPr id="12" name="Picture 4" descr="XSS_attacks.jpg">
              <a:extLst>
                <a:ext uri="{FF2B5EF4-FFF2-40B4-BE49-F238E27FC236}">
                  <a16:creationId xmlns:a16="http://schemas.microsoft.com/office/drawing/2014/main" id="{AA881356-91B6-A049-8BCF-1EA94D6934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7146" y="10228254"/>
              <a:ext cx="1638300" cy="206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5" descr="2D_Cover-small.png">
              <a:extLst>
                <a:ext uri="{FF2B5EF4-FFF2-40B4-BE49-F238E27FC236}">
                  <a16:creationId xmlns:a16="http://schemas.microsoft.com/office/drawing/2014/main" id="{7A08AF9D-8901-B441-B349-9D7917E32A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87146" y="7971494"/>
              <a:ext cx="1589086" cy="206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F8E63F80-FAB3-6048-BFAF-09AAE983464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7146" y="5655404"/>
              <a:ext cx="1389062" cy="206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617650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AC491A-44E9-2B45-8598-9CA7DE2F681E}"/>
              </a:ext>
            </a:extLst>
          </p:cNvPr>
          <p:cNvSpPr/>
          <p:nvPr/>
        </p:nvSpPr>
        <p:spPr>
          <a:xfrm>
            <a:off x="548134" y="670468"/>
            <a:ext cx="9748694" cy="769441"/>
          </a:xfrm>
          <a:prstGeom prst="rect">
            <a:avLst/>
          </a:prstGeom>
        </p:spPr>
        <p:txBody>
          <a:bodyPr wrap="none">
            <a:spAutoFit/>
          </a:bodyPr>
          <a:lstStyle/>
          <a:p>
            <a:r>
              <a:rPr lang="en-US" sz="4400" b="1" dirty="0">
                <a:latin typeface="Avenir Black" panose="02000503020000020003" pitchFamily="2" charset="0"/>
              </a:rPr>
              <a:t>Variable Consumption Failure Mode</a:t>
            </a:r>
          </a:p>
        </p:txBody>
      </p:sp>
      <p:sp>
        <p:nvSpPr>
          <p:cNvPr id="7" name="Rectangle 6">
            <a:extLst>
              <a:ext uri="{FF2B5EF4-FFF2-40B4-BE49-F238E27FC236}">
                <a16:creationId xmlns:a16="http://schemas.microsoft.com/office/drawing/2014/main" id="{F8C0E10E-AE16-F646-8C97-B75351C10BCB}"/>
              </a:ext>
            </a:extLst>
          </p:cNvPr>
          <p:cNvSpPr/>
          <p:nvPr/>
        </p:nvSpPr>
        <p:spPr>
          <a:xfrm>
            <a:off x="548134" y="1693994"/>
            <a:ext cx="10996166" cy="4893647"/>
          </a:xfrm>
          <a:prstGeom prst="rect">
            <a:avLst/>
          </a:prstGeom>
        </p:spPr>
        <p:txBody>
          <a:bodyPr wrap="square">
            <a:spAutoFit/>
          </a:bodyPr>
          <a:lstStyle/>
          <a:p>
            <a:r>
              <a:rPr lang="en-US" sz="2000" dirty="0">
                <a:solidFill>
                  <a:srgbClr val="1F2A36"/>
                </a:solidFill>
                <a:latin typeface="Avenir Medium" panose="02000503020000020003" pitchFamily="2" charset="0"/>
              </a:rPr>
              <a:t>Apply a vote from 1-5, but instead of inserting a number, Hacker inserts a NaN:</a:t>
            </a:r>
          </a:p>
          <a:p>
            <a:pPr lvl="1"/>
            <a:r>
              <a:rPr lang="en-US" sz="1600" dirty="0">
                <a:latin typeface="Lucida Console" panose="020B0609040504020204" pitchFamily="49" charset="0"/>
              </a:rPr>
              <a:t>ratings = {}</a:t>
            </a:r>
          </a:p>
          <a:p>
            <a:pPr lvl="1"/>
            <a:r>
              <a:rPr lang="en-US" sz="1600" dirty="0">
                <a:latin typeface="Lucida Console" panose="020B0609040504020204" pitchFamily="49" charset="0"/>
              </a:rPr>
              <a:t>ratings['book1'] = {'a': float(4.5), 'b': float(5), 'hacker': </a:t>
            </a:r>
            <a:r>
              <a:rPr lang="en-US" sz="1600" dirty="0">
                <a:highlight>
                  <a:srgbClr val="FFFF00"/>
                </a:highlight>
                <a:latin typeface="Lucida Console" panose="020B0609040504020204" pitchFamily="49" charset="0"/>
              </a:rPr>
              <a:t>float('</a:t>
            </a:r>
            <a:r>
              <a:rPr lang="en-US" sz="1600" dirty="0" err="1">
                <a:highlight>
                  <a:srgbClr val="FFFF00"/>
                </a:highlight>
                <a:latin typeface="Lucida Console" panose="020B0609040504020204" pitchFamily="49" charset="0"/>
              </a:rPr>
              <a:t>NaN</a:t>
            </a:r>
            <a:r>
              <a:rPr lang="en-US" sz="1600" dirty="0">
                <a:highlight>
                  <a:srgbClr val="FFFF00"/>
                </a:highlight>
                <a:latin typeface="Lucida Console" panose="020B0609040504020204" pitchFamily="49" charset="0"/>
              </a:rPr>
              <a:t>')</a:t>
            </a:r>
            <a:r>
              <a:rPr lang="en-US" sz="1600" dirty="0">
                <a:latin typeface="Lucida Console" panose="020B0609040504020204" pitchFamily="49" charset="0"/>
              </a:rPr>
              <a:t>}</a:t>
            </a:r>
          </a:p>
          <a:p>
            <a:pPr lvl="1"/>
            <a:r>
              <a:rPr lang="en-US" sz="1600" dirty="0">
                <a:latin typeface="Lucida Console" panose="020B0609040504020204" pitchFamily="49" charset="0"/>
              </a:rPr>
              <a:t>ratings['book2'] = {'c': float(2), 'd': float(3)}</a:t>
            </a:r>
          </a:p>
          <a:p>
            <a:pPr lvl="1"/>
            <a:r>
              <a:rPr lang="en-US" sz="1600" dirty="0" err="1">
                <a:latin typeface="Lucida Console" panose="020B0609040504020204" pitchFamily="49" charset="0"/>
              </a:rPr>
              <a:t>total_ratings</a:t>
            </a:r>
            <a:r>
              <a:rPr lang="en-US" sz="1600" dirty="0">
                <a:latin typeface="Lucida Console" panose="020B0609040504020204" pitchFamily="49" charset="0"/>
              </a:rPr>
              <a:t> = {}</a:t>
            </a:r>
          </a:p>
          <a:p>
            <a:pPr lvl="1"/>
            <a:r>
              <a:rPr lang="en-US" sz="1600" dirty="0">
                <a:latin typeface="Lucida Console" panose="020B0609040504020204" pitchFamily="49" charset="0"/>
              </a:rPr>
              <a:t>for book in ratings:</a:t>
            </a:r>
          </a:p>
          <a:p>
            <a:pPr lvl="1"/>
            <a:r>
              <a:rPr lang="en-US" sz="1600" dirty="0">
                <a:latin typeface="Lucida Console" panose="020B0609040504020204" pitchFamily="49" charset="0"/>
              </a:rPr>
              <a:t>    for user in ratings[book]:</a:t>
            </a:r>
          </a:p>
          <a:p>
            <a:pPr lvl="1"/>
            <a:r>
              <a:rPr lang="en-US" sz="1600" dirty="0">
                <a:latin typeface="Lucida Console" panose="020B0609040504020204" pitchFamily="49" charset="0"/>
              </a:rPr>
              <a:t>        if </a:t>
            </a:r>
            <a:r>
              <a:rPr lang="en-US" sz="1600" dirty="0" err="1">
                <a:latin typeface="Lucida Console" panose="020B0609040504020204" pitchFamily="49" charset="0"/>
              </a:rPr>
              <a:t>total_ratings.__contains</a:t>
            </a:r>
            <a:r>
              <a:rPr lang="en-US" sz="1600" dirty="0">
                <a:latin typeface="Lucida Console" panose="020B0609040504020204" pitchFamily="49" charset="0"/>
              </a:rPr>
              <a:t>__(book):</a:t>
            </a:r>
          </a:p>
          <a:p>
            <a:pPr lvl="1"/>
            <a:r>
              <a:rPr lang="en-US" sz="1600" dirty="0">
                <a:latin typeface="Lucida Console" panose="020B0609040504020204" pitchFamily="49" charset="0"/>
              </a:rPr>
              <a:t>          </a:t>
            </a:r>
            <a:r>
              <a:rPr lang="en-US" sz="1600" dirty="0" err="1">
                <a:latin typeface="Lucida Console" panose="020B0609040504020204" pitchFamily="49" charset="0"/>
              </a:rPr>
              <a:t>total_ratings</a:t>
            </a:r>
            <a:r>
              <a:rPr lang="en-US" sz="1600" dirty="0">
                <a:latin typeface="Lucida Console" panose="020B0609040504020204" pitchFamily="49" charset="0"/>
              </a:rPr>
              <a:t>[book] = </a:t>
            </a:r>
            <a:r>
              <a:rPr lang="en-US" sz="1600" dirty="0" err="1">
                <a:highlight>
                  <a:srgbClr val="00FF00"/>
                </a:highlight>
                <a:latin typeface="Lucida Console" panose="020B0609040504020204" pitchFamily="49" charset="0"/>
              </a:rPr>
              <a:t>total_ratings</a:t>
            </a:r>
            <a:r>
              <a:rPr lang="en-US" sz="1600" dirty="0">
                <a:highlight>
                  <a:srgbClr val="00FF00"/>
                </a:highlight>
                <a:latin typeface="Lucida Console" panose="020B0609040504020204" pitchFamily="49" charset="0"/>
              </a:rPr>
              <a:t>[book] + ratings[book][user]</a:t>
            </a:r>
          </a:p>
          <a:p>
            <a:pPr lvl="1"/>
            <a:r>
              <a:rPr lang="en-US" sz="1600" dirty="0">
                <a:latin typeface="Lucida Console" panose="020B0609040504020204" pitchFamily="49" charset="0"/>
              </a:rPr>
              <a:t>        else:</a:t>
            </a:r>
          </a:p>
          <a:p>
            <a:pPr lvl="1"/>
            <a:r>
              <a:rPr lang="en-US" sz="1600" dirty="0">
                <a:latin typeface="Lucida Console" panose="020B0609040504020204" pitchFamily="49" charset="0"/>
              </a:rPr>
              <a:t>          </a:t>
            </a:r>
            <a:r>
              <a:rPr lang="en-US" sz="1600" dirty="0" err="1">
                <a:latin typeface="Lucida Console" panose="020B0609040504020204" pitchFamily="49" charset="0"/>
              </a:rPr>
              <a:t>total_ratings</a:t>
            </a:r>
            <a:r>
              <a:rPr lang="en-US" sz="1600" dirty="0">
                <a:latin typeface="Lucida Console" panose="020B0609040504020204" pitchFamily="49" charset="0"/>
              </a:rPr>
              <a:t>[book] = ratings[book][user]</a:t>
            </a:r>
          </a:p>
          <a:p>
            <a:pPr lvl="1"/>
            <a:r>
              <a:rPr lang="en-US" sz="1600" dirty="0">
                <a:latin typeface="Lucida Console" panose="020B0609040504020204" pitchFamily="49" charset="0"/>
              </a:rPr>
              <a:t>    </a:t>
            </a:r>
            <a:r>
              <a:rPr lang="en-US" sz="1600" dirty="0" err="1">
                <a:latin typeface="Lucida Console" panose="020B0609040504020204" pitchFamily="49" charset="0"/>
              </a:rPr>
              <a:t>total_ratings</a:t>
            </a:r>
            <a:r>
              <a:rPr lang="en-US" sz="1600" dirty="0">
                <a:latin typeface="Lucida Console" panose="020B0609040504020204" pitchFamily="49" charset="0"/>
              </a:rPr>
              <a:t>[book] = </a:t>
            </a:r>
            <a:r>
              <a:rPr lang="en-US" sz="1600" dirty="0" err="1">
                <a:latin typeface="Lucida Console" panose="020B0609040504020204" pitchFamily="49" charset="0"/>
              </a:rPr>
              <a:t>total_ratings</a:t>
            </a:r>
            <a:r>
              <a:rPr lang="en-US" sz="1600" dirty="0">
                <a:latin typeface="Lucida Console" panose="020B0609040504020204" pitchFamily="49" charset="0"/>
              </a:rPr>
              <a:t>[book] / </a:t>
            </a:r>
            <a:r>
              <a:rPr lang="en-US" sz="1600" dirty="0" err="1">
                <a:latin typeface="Lucida Console" panose="020B0609040504020204" pitchFamily="49" charset="0"/>
              </a:rPr>
              <a:t>len</a:t>
            </a:r>
            <a:r>
              <a:rPr lang="en-US" sz="1600" dirty="0">
                <a:latin typeface="Lucida Console" panose="020B0609040504020204" pitchFamily="49" charset="0"/>
              </a:rPr>
              <a:t>(ratings[book])</a:t>
            </a:r>
            <a:br>
              <a:rPr lang="en-US" sz="1600" dirty="0">
                <a:latin typeface="Lucida Console" panose="020B0609040504020204" pitchFamily="49" charset="0"/>
              </a:rPr>
            </a:br>
            <a:endParaRPr lang="en-US" sz="1600" dirty="0">
              <a:latin typeface="Lucida Console" panose="020B0609040504020204" pitchFamily="49" charset="0"/>
            </a:endParaRPr>
          </a:p>
          <a:p>
            <a:pPr lvl="1"/>
            <a:r>
              <a:rPr lang="en-US" sz="1600" dirty="0">
                <a:latin typeface="Lucida Console" panose="020B0609040504020204" pitchFamily="49" charset="0"/>
              </a:rPr>
              <a:t>print (</a:t>
            </a:r>
            <a:r>
              <a:rPr lang="en-US" sz="1600" dirty="0" err="1">
                <a:highlight>
                  <a:srgbClr val="00FF00"/>
                </a:highlight>
                <a:latin typeface="Lucida Console" panose="020B0609040504020204" pitchFamily="49" charset="0"/>
              </a:rPr>
              <a:t>dict</a:t>
            </a:r>
            <a:r>
              <a:rPr lang="en-US" sz="1600" dirty="0">
                <a:highlight>
                  <a:srgbClr val="00FF00"/>
                </a:highlight>
                <a:latin typeface="Lucida Console" panose="020B0609040504020204" pitchFamily="49" charset="0"/>
              </a:rPr>
              <a:t>(sorted(</a:t>
            </a:r>
            <a:r>
              <a:rPr lang="en-US" sz="1600" dirty="0" err="1">
                <a:highlight>
                  <a:srgbClr val="00FF00"/>
                </a:highlight>
                <a:latin typeface="Lucida Console" panose="020B0609040504020204" pitchFamily="49" charset="0"/>
              </a:rPr>
              <a:t>total_ratings.items</a:t>
            </a:r>
            <a:r>
              <a:rPr lang="en-US" sz="1600" dirty="0">
                <a:highlight>
                  <a:srgbClr val="00FF00"/>
                </a:highlight>
                <a:latin typeface="Lucida Console" panose="020B0609040504020204" pitchFamily="49" charset="0"/>
              </a:rPr>
              <a:t>(), key=lambda item: item[1]))</a:t>
            </a:r>
            <a:r>
              <a:rPr lang="en-US" sz="1600" dirty="0">
                <a:latin typeface="Lucida Console" panose="020B0609040504020204" pitchFamily="49" charset="0"/>
              </a:rPr>
              <a:t>)</a:t>
            </a:r>
          </a:p>
          <a:p>
            <a:endParaRPr lang="en-US" sz="2800" dirty="0">
              <a:solidFill>
                <a:srgbClr val="1F2A36"/>
              </a:solidFill>
              <a:latin typeface="Lucida Console" panose="020B0609040504020204" pitchFamily="49" charset="0"/>
            </a:endParaRPr>
          </a:p>
          <a:p>
            <a:r>
              <a:rPr lang="en-US" sz="2000" dirty="0">
                <a:solidFill>
                  <a:srgbClr val="1F2A36"/>
                </a:solidFill>
                <a:latin typeface="Avenir Medium" panose="02000503020000020003" pitchFamily="2" charset="0"/>
              </a:rPr>
              <a:t>More votes and better average for book1, but Python consumes the variable during addition. </a:t>
            </a:r>
            <a:r>
              <a:rPr lang="en-US" sz="2000" u="sng" dirty="0">
                <a:solidFill>
                  <a:srgbClr val="1F2A36"/>
                </a:solidFill>
                <a:latin typeface="Avenir Medium" panose="02000503020000020003" pitchFamily="2" charset="0"/>
              </a:rPr>
              <a:t>Hacker has outvoted the competing book</a:t>
            </a:r>
            <a:r>
              <a:rPr lang="en-US" sz="2000" dirty="0">
                <a:solidFill>
                  <a:srgbClr val="1F2A36"/>
                </a:solidFill>
                <a:latin typeface="Avenir Medium" panose="02000503020000020003" pitchFamily="2" charset="0"/>
              </a:rPr>
              <a:t>:</a:t>
            </a:r>
          </a:p>
          <a:p>
            <a:pPr lvl="1"/>
            <a:r>
              <a:rPr lang="en-US" sz="1600" dirty="0">
                <a:solidFill>
                  <a:schemeClr val="accent1"/>
                </a:solidFill>
                <a:latin typeface="Lucida Console" panose="020B0609040504020204" pitchFamily="49" charset="0"/>
              </a:rPr>
              <a:t>{'book1': nan, 'book2': 2.5}</a:t>
            </a:r>
          </a:p>
        </p:txBody>
      </p:sp>
    </p:spTree>
    <p:extLst>
      <p:ext uri="{BB962C8B-B14F-4D97-AF65-F5344CB8AC3E}">
        <p14:creationId xmlns:p14="http://schemas.microsoft.com/office/powerpoint/2010/main" val="636925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3922869" cy="523220"/>
          </a:xfrm>
          <a:prstGeom prst="rect">
            <a:avLst/>
          </a:prstGeom>
        </p:spPr>
        <p:txBody>
          <a:bodyPr wrap="none">
            <a:spAutoFit/>
          </a:bodyPr>
          <a:lstStyle/>
          <a:p>
            <a:r>
              <a:rPr lang="en-US" sz="2800" b="1" dirty="0">
                <a:solidFill>
                  <a:srgbClr val="FFFFFF"/>
                </a:solidFill>
                <a:latin typeface="Avenir Black" panose="02000503020000020003" pitchFamily="2" charset="0"/>
              </a:rPr>
              <a:t>An incomplete built-in</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514685"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List</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1200329"/>
          </a:xfrm>
          <a:prstGeom prst="rect">
            <a:avLst/>
          </a:prstGeom>
        </p:spPr>
        <p:txBody>
          <a:bodyPr wrap="square">
            <a:spAutoFit/>
          </a:bodyPr>
          <a:lstStyle/>
          <a:p>
            <a:r>
              <a:rPr lang="en-US" dirty="0">
                <a:solidFill>
                  <a:schemeClr val="bg1"/>
                </a:solidFill>
                <a:latin typeface="Avenir Medium" panose="02000503020000020003" pitchFamily="2" charset="0"/>
              </a:rPr>
              <a:t>None of these should be considered safe because they all eat variables next to them.  This is only a partial list – it's way longer than this.</a:t>
            </a:r>
          </a:p>
        </p:txBody>
      </p:sp>
      <p:sp>
        <p:nvSpPr>
          <p:cNvPr id="7" name="Rectangle 6">
            <a:extLst>
              <a:ext uri="{FF2B5EF4-FFF2-40B4-BE49-F238E27FC236}">
                <a16:creationId xmlns:a16="http://schemas.microsoft.com/office/drawing/2014/main" id="{B1EA5CC2-613A-E344-B6FD-FFC68BF211CB}"/>
              </a:ext>
            </a:extLst>
          </p:cNvPr>
          <p:cNvSpPr/>
          <p:nvPr/>
        </p:nvSpPr>
        <p:spPr>
          <a:xfrm>
            <a:off x="5044398" y="308930"/>
            <a:ext cx="6642376" cy="6586418"/>
          </a:xfrm>
          <a:prstGeom prst="rect">
            <a:avLst/>
          </a:prstGeom>
        </p:spPr>
        <p:txBody>
          <a:bodyPr wrap="square">
            <a:spAutoFit/>
          </a:bodyPr>
          <a:lstStyle/>
          <a:p>
            <a:r>
              <a:rPr lang="en-US" dirty="0">
                <a:latin typeface="Avenir Book" panose="02000503020000020003" pitchFamily="2" charset="0"/>
              </a:rPr>
              <a:t>Yum yum, NaN loves to eat innocent variables!</a:t>
            </a:r>
          </a:p>
          <a:p>
            <a:pPr lvl="1"/>
            <a:r>
              <a:rPr lang="en-US" sz="1600" dirty="0">
                <a:latin typeface="Lucida Console" panose="020B0609040504020204" pitchFamily="49" charset="0"/>
              </a:rPr>
              <a:t>&gt;&gt;&gt; abs(float('</a:t>
            </a:r>
            <a:r>
              <a:rPr lang="en-US" sz="1600" dirty="0" err="1">
                <a:latin typeface="Lucida Console" panose="020B0609040504020204" pitchFamily="49" charset="0"/>
              </a:rPr>
              <a:t>NaN</a:t>
            </a:r>
            <a:r>
              <a:rPr lang="en-US" sz="1600" dirty="0">
                <a:latin typeface="Lucida Console" panose="020B0609040504020204" pitchFamily="49" charset="0"/>
              </a:rPr>
              <a:t>') + </a:t>
            </a:r>
            <a:r>
              <a:rPr lang="en-US" sz="1600" dirty="0">
                <a:highlight>
                  <a:srgbClr val="00FF00"/>
                </a:highlight>
                <a:latin typeface="Lucida Console" panose="020B0609040504020204" pitchFamily="49" charset="0"/>
              </a:rPr>
              <a:t>1</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a:t>
            </a:r>
            <a:r>
              <a:rPr lang="en-US" sz="1600" dirty="0" err="1">
                <a:latin typeface="Lucida Console" panose="020B0609040504020204" pitchFamily="49" charset="0"/>
              </a:rPr>
              <a:t>divmod</a:t>
            </a:r>
            <a:r>
              <a:rPr lang="en-US" sz="1600" dirty="0">
                <a:latin typeface="Lucida Console" panose="020B0609040504020204" pitchFamily="49" charset="0"/>
              </a:rPr>
              <a:t>(float('</a:t>
            </a:r>
            <a:r>
              <a:rPr lang="en-US" sz="1600" dirty="0" err="1">
                <a:latin typeface="Lucida Console" panose="020B0609040504020204" pitchFamily="49" charset="0"/>
              </a:rPr>
              <a:t>NaN</a:t>
            </a:r>
            <a:r>
              <a:rPr lang="en-US" sz="1600" dirty="0">
                <a:latin typeface="Lucida Console" panose="020B0609040504020204" pitchFamily="49" charset="0"/>
              </a:rPr>
              <a:t>') + </a:t>
            </a:r>
            <a:r>
              <a:rPr lang="en-US" sz="1600" dirty="0">
                <a:highlight>
                  <a:srgbClr val="00FF00"/>
                </a:highlight>
                <a:latin typeface="Lucida Console" panose="020B0609040504020204" pitchFamily="49" charset="0"/>
              </a:rPr>
              <a:t>1</a:t>
            </a:r>
            <a:r>
              <a:rPr lang="en-US" sz="1600" dirty="0">
                <a:latin typeface="Lucida Console" panose="020B0609040504020204" pitchFamily="49" charset="0"/>
              </a:rPr>
              <a:t>,  1)</a:t>
            </a:r>
          </a:p>
          <a:p>
            <a:pPr lvl="1"/>
            <a:r>
              <a:rPr lang="en-US" sz="1600" dirty="0">
                <a:solidFill>
                  <a:schemeClr val="accent1"/>
                </a:solidFill>
                <a:latin typeface="Lucida Console" panose="020B0609040504020204" pitchFamily="49" charset="0"/>
              </a:rPr>
              <a:t>(nan, nan)</a:t>
            </a:r>
          </a:p>
          <a:p>
            <a:pPr lvl="1"/>
            <a:r>
              <a:rPr lang="en-US" sz="1600" dirty="0">
                <a:latin typeface="Lucida Console" panose="020B0609040504020204" pitchFamily="49" charset="0"/>
              </a:rPr>
              <a:t>&gt;&gt;&gt; pow(float('</a:t>
            </a:r>
            <a:r>
              <a:rPr lang="en-US" sz="1600" dirty="0" err="1">
                <a:latin typeface="Lucida Console" panose="020B0609040504020204" pitchFamily="49" charset="0"/>
              </a:rPr>
              <a:t>NaN</a:t>
            </a:r>
            <a:r>
              <a:rPr lang="en-US" sz="1600" dirty="0">
                <a:latin typeface="Lucida Console" panose="020B0609040504020204" pitchFamily="49" charset="0"/>
              </a:rPr>
              <a:t>') + </a:t>
            </a:r>
            <a:r>
              <a:rPr lang="en-US" sz="1600" dirty="0">
                <a:highlight>
                  <a:srgbClr val="00FF00"/>
                </a:highlight>
                <a:latin typeface="Lucida Console" panose="020B0609040504020204" pitchFamily="49" charset="0"/>
              </a:rPr>
              <a:t>1</a:t>
            </a:r>
            <a:r>
              <a:rPr lang="en-US" sz="1600" dirty="0">
                <a:latin typeface="Lucida Console" panose="020B0609040504020204" pitchFamily="49" charset="0"/>
              </a:rPr>
              <a:t>,  1)</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round(float('</a:t>
            </a:r>
            <a:r>
              <a:rPr lang="en-US" sz="1600" dirty="0" err="1">
                <a:latin typeface="Lucida Console" panose="020B0609040504020204" pitchFamily="49" charset="0"/>
              </a:rPr>
              <a:t>NaN</a:t>
            </a:r>
            <a:r>
              <a:rPr lang="en-US" sz="1600" dirty="0">
                <a:latin typeface="Lucida Console" panose="020B0609040504020204" pitchFamily="49" charset="0"/>
              </a:rPr>
              <a:t>') + </a:t>
            </a:r>
            <a:r>
              <a:rPr lang="en-US" sz="1600" dirty="0">
                <a:highlight>
                  <a:srgbClr val="00FF00"/>
                </a:highlight>
                <a:latin typeface="Lucida Console" panose="020B0609040504020204" pitchFamily="49" charset="0"/>
              </a:rPr>
              <a:t>1</a:t>
            </a:r>
            <a:r>
              <a:rPr lang="en-US" sz="1600" dirty="0">
                <a:latin typeface="Lucida Console" panose="020B0609040504020204" pitchFamily="49" charset="0"/>
              </a:rPr>
              <a:t>, 1)</a:t>
            </a:r>
          </a:p>
          <a:p>
            <a:pPr lvl="1"/>
            <a:r>
              <a:rPr lang="en-US" sz="1600" dirty="0">
                <a:solidFill>
                  <a:schemeClr val="accent1"/>
                </a:solidFill>
                <a:latin typeface="Lucida Console" panose="020B0609040504020204" pitchFamily="49" charset="0"/>
              </a:rPr>
              <a:t>nan</a:t>
            </a:r>
          </a:p>
          <a:p>
            <a:pPr lvl="1"/>
            <a:endParaRPr lang="en-US" dirty="0">
              <a:solidFill>
                <a:schemeClr val="accent1"/>
              </a:solidFill>
            </a:endParaRPr>
          </a:p>
          <a:p>
            <a:r>
              <a:rPr lang="en-US" dirty="0" err="1">
                <a:latin typeface="Avenir Book" panose="02000503020000020003" pitchFamily="2" charset="0"/>
              </a:rPr>
              <a:t>Etc</a:t>
            </a:r>
            <a:r>
              <a:rPr lang="en-US" dirty="0">
                <a:latin typeface="Avenir Book" panose="02000503020000020003" pitchFamily="2" charset="0"/>
              </a:rPr>
              <a:t>… But it appears to be all math! This duck must be starving!</a:t>
            </a:r>
          </a:p>
          <a:p>
            <a:pPr lvl="1"/>
            <a:r>
              <a:rPr lang="en-US" sz="1600" dirty="0">
                <a:latin typeface="Lucida Console" panose="020B0609040504020204" pitchFamily="49" charset="0"/>
              </a:rPr>
              <a:t>&gt;&gt;&gt; float('</a:t>
            </a:r>
            <a:r>
              <a:rPr lang="en-US" sz="1600" dirty="0" err="1">
                <a:latin typeface="Lucida Console" panose="020B0609040504020204" pitchFamily="49" charset="0"/>
              </a:rPr>
              <a:t>NaN</a:t>
            </a:r>
            <a:r>
              <a:rPr lang="en-US" sz="1600" dirty="0">
                <a:latin typeface="Lucida Console" panose="020B0609040504020204" pitchFamily="49" charset="0"/>
              </a:rPr>
              <a:t>')/</a:t>
            </a:r>
            <a:r>
              <a:rPr lang="en-US" sz="1600" dirty="0">
                <a:highlight>
                  <a:srgbClr val="00FF00"/>
                </a:highlight>
                <a:latin typeface="Lucida Console" panose="020B0609040504020204" pitchFamily="49" charset="0"/>
              </a:rPr>
              <a:t>1</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float('</a:t>
            </a:r>
            <a:r>
              <a:rPr lang="en-US" sz="1600" dirty="0" err="1">
                <a:latin typeface="Lucida Console" panose="020B0609040504020204" pitchFamily="49" charset="0"/>
              </a:rPr>
              <a:t>NaN</a:t>
            </a:r>
            <a:r>
              <a:rPr lang="en-US" sz="1600" dirty="0">
                <a:latin typeface="Lucida Console" panose="020B0609040504020204" pitchFamily="49" charset="0"/>
              </a:rPr>
              <a:t>')*</a:t>
            </a:r>
            <a:r>
              <a:rPr lang="en-US" sz="1600" dirty="0">
                <a:highlight>
                  <a:srgbClr val="00FF00"/>
                </a:highlight>
                <a:latin typeface="Lucida Console" panose="020B0609040504020204" pitchFamily="49" charset="0"/>
              </a:rPr>
              <a:t>1</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float('</a:t>
            </a:r>
            <a:r>
              <a:rPr lang="en-US" sz="1600" dirty="0" err="1">
                <a:latin typeface="Lucida Console" panose="020B0609040504020204" pitchFamily="49" charset="0"/>
              </a:rPr>
              <a:t>NaN</a:t>
            </a:r>
            <a:r>
              <a:rPr lang="en-US" sz="1600" dirty="0">
                <a:latin typeface="Lucida Console" panose="020B0609040504020204" pitchFamily="49" charset="0"/>
              </a:rPr>
              <a:t>')+</a:t>
            </a:r>
            <a:r>
              <a:rPr lang="en-US" sz="1600" dirty="0">
                <a:highlight>
                  <a:srgbClr val="00FF00"/>
                </a:highlight>
                <a:latin typeface="Lucida Console" panose="020B0609040504020204" pitchFamily="49" charset="0"/>
              </a:rPr>
              <a:t>1</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float('</a:t>
            </a:r>
            <a:r>
              <a:rPr lang="en-US" sz="1600" dirty="0" err="1">
                <a:latin typeface="Lucida Console" panose="020B0609040504020204" pitchFamily="49" charset="0"/>
              </a:rPr>
              <a:t>NaN</a:t>
            </a:r>
            <a:r>
              <a:rPr lang="en-US" sz="1600" dirty="0">
                <a:latin typeface="Lucida Console" panose="020B0609040504020204" pitchFamily="49" charset="0"/>
              </a:rPr>
              <a:t>')-</a:t>
            </a:r>
            <a:r>
              <a:rPr lang="en-US" sz="1600" dirty="0">
                <a:highlight>
                  <a:srgbClr val="00FF00"/>
                </a:highlight>
                <a:latin typeface="Lucida Console" panose="020B0609040504020204" pitchFamily="49" charset="0"/>
              </a:rPr>
              <a:t>1</a:t>
            </a:r>
          </a:p>
          <a:p>
            <a:pPr lvl="1"/>
            <a:r>
              <a:rPr lang="en-US" sz="1600" dirty="0">
                <a:solidFill>
                  <a:schemeClr val="accent1"/>
                </a:solidFill>
                <a:latin typeface="Lucida Console" panose="020B0609040504020204" pitchFamily="49" charset="0"/>
              </a:rPr>
              <a:t>nan</a:t>
            </a:r>
          </a:p>
          <a:p>
            <a:endParaRPr lang="en-US" sz="1600" dirty="0"/>
          </a:p>
          <a:p>
            <a:r>
              <a:rPr lang="en-US" sz="1600" dirty="0">
                <a:latin typeface="Avenir Book" panose="02000503020000020003" pitchFamily="2" charset="0"/>
              </a:rPr>
              <a:t>But wait, what's this?! Formatting a NaN?!</a:t>
            </a:r>
            <a:endParaRPr lang="en-US" sz="1600" dirty="0">
              <a:solidFill>
                <a:schemeClr val="accent1"/>
              </a:solidFill>
              <a:latin typeface="Avenir Book" panose="02000503020000020003" pitchFamily="2" charset="0"/>
            </a:endParaRPr>
          </a:p>
          <a:p>
            <a:pPr lvl="1"/>
            <a:r>
              <a:rPr lang="en-US" sz="1600" dirty="0">
                <a:latin typeface="Lucida Console" panose="020B0609040504020204" pitchFamily="49" charset="0"/>
              </a:rPr>
              <a:t>&gt;&gt;&gt; format(float('</a:t>
            </a:r>
            <a:r>
              <a:rPr lang="en-US" sz="1600" dirty="0" err="1">
                <a:latin typeface="Lucida Console" panose="020B0609040504020204" pitchFamily="49" charset="0"/>
              </a:rPr>
              <a:t>NaN</a:t>
            </a:r>
            <a:r>
              <a:rPr lang="en-US" sz="1600" dirty="0">
                <a:latin typeface="Lucida Console" panose="020B0609040504020204" pitchFamily="49" charset="0"/>
              </a:rPr>
              <a:t>') + </a:t>
            </a:r>
            <a:r>
              <a:rPr lang="en-US" sz="1600" dirty="0">
                <a:highlight>
                  <a:srgbClr val="00FF00"/>
                </a:highlight>
                <a:latin typeface="Lucida Console" panose="020B0609040504020204" pitchFamily="49" charset="0"/>
              </a:rPr>
              <a:t>1</a:t>
            </a:r>
            <a:r>
              <a:rPr lang="en-US" sz="1600" dirty="0">
                <a:latin typeface="Lucida Console" panose="020B0609040504020204" pitchFamily="49" charset="0"/>
              </a:rPr>
              <a:t>, '%')</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format(float('NaN') + </a:t>
            </a:r>
            <a:r>
              <a:rPr lang="en-US" sz="1600" dirty="0">
                <a:highlight>
                  <a:srgbClr val="00FF00"/>
                </a:highlight>
                <a:latin typeface="Lucida Console" panose="020B0609040504020204" pitchFamily="49" charset="0"/>
              </a:rPr>
              <a:t>1</a:t>
            </a:r>
            <a:r>
              <a:rPr lang="en-US" sz="1600" dirty="0">
                <a:latin typeface="Lucida Console" panose="020B0609040504020204" pitchFamily="49" charset="0"/>
              </a:rPr>
              <a:t>, '+')</a:t>
            </a:r>
          </a:p>
          <a:p>
            <a:pPr lvl="1"/>
            <a:r>
              <a:rPr lang="en-US" sz="1600" dirty="0">
                <a:solidFill>
                  <a:schemeClr val="accent1"/>
                </a:solidFill>
                <a:latin typeface="Lucida Console" panose="020B0609040504020204" pitchFamily="49" charset="0"/>
              </a:rPr>
              <a:t>'+nan'</a:t>
            </a:r>
          </a:p>
        </p:txBody>
      </p:sp>
      <p:pic>
        <p:nvPicPr>
          <p:cNvPr id="8196" name="Picture 4" descr="Uncle Scrooge #43 recreation by Carl Barks | Uncle scrooge, Scrooge, Scrooge  mcduck">
            <a:extLst>
              <a:ext uri="{FF2B5EF4-FFF2-40B4-BE49-F238E27FC236}">
                <a16:creationId xmlns:a16="http://schemas.microsoft.com/office/drawing/2014/main" id="{A514E037-73AA-E647-B1EB-FD73B3536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8350" y="3985200"/>
            <a:ext cx="2533650" cy="28728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3E2F1615-43D7-C24F-9C43-E8EC501F5714}"/>
              </a:ext>
            </a:extLst>
          </p:cNvPr>
          <p:cNvSpPr/>
          <p:nvPr/>
        </p:nvSpPr>
        <p:spPr>
          <a:xfrm>
            <a:off x="10180477" y="3453343"/>
            <a:ext cx="1920240" cy="591320"/>
          </a:xfrm>
          <a:prstGeom prst="wedgeRoundRectCallout">
            <a:avLst>
              <a:gd name="adj1" fmla="val -20390"/>
              <a:gd name="adj2" fmla="val 12595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Mmm</a:t>
            </a:r>
            <a:r>
              <a:rPr lang="en-US" dirty="0"/>
              <a:t>, delicious!</a:t>
            </a:r>
          </a:p>
        </p:txBody>
      </p:sp>
    </p:spTree>
    <p:extLst>
      <p:ext uri="{BB962C8B-B14F-4D97-AF65-F5344CB8AC3E}">
        <p14:creationId xmlns:p14="http://schemas.microsoft.com/office/powerpoint/2010/main" val="1923563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AC491A-44E9-2B45-8598-9CA7DE2F681E}"/>
              </a:ext>
            </a:extLst>
          </p:cNvPr>
          <p:cNvSpPr/>
          <p:nvPr/>
        </p:nvSpPr>
        <p:spPr>
          <a:xfrm>
            <a:off x="548134" y="670468"/>
            <a:ext cx="8514960" cy="769441"/>
          </a:xfrm>
          <a:prstGeom prst="rect">
            <a:avLst/>
          </a:prstGeom>
        </p:spPr>
        <p:txBody>
          <a:bodyPr wrap="none">
            <a:spAutoFit/>
          </a:bodyPr>
          <a:lstStyle/>
          <a:p>
            <a:r>
              <a:rPr lang="en-US" sz="4400" b="1" dirty="0">
                <a:latin typeface="Avenir Black" panose="02000503020000020003" pitchFamily="2" charset="0"/>
              </a:rPr>
              <a:t>Mathematical Sign Failure Case</a:t>
            </a:r>
          </a:p>
        </p:txBody>
      </p:sp>
      <p:sp>
        <p:nvSpPr>
          <p:cNvPr id="7" name="Rectangle 6">
            <a:extLst>
              <a:ext uri="{FF2B5EF4-FFF2-40B4-BE49-F238E27FC236}">
                <a16:creationId xmlns:a16="http://schemas.microsoft.com/office/drawing/2014/main" id="{F8C0E10E-AE16-F646-8C97-B75351C10BCB}"/>
              </a:ext>
            </a:extLst>
          </p:cNvPr>
          <p:cNvSpPr/>
          <p:nvPr/>
        </p:nvSpPr>
        <p:spPr>
          <a:xfrm>
            <a:off x="548134" y="1693994"/>
            <a:ext cx="10996166" cy="4832092"/>
          </a:xfrm>
          <a:prstGeom prst="rect">
            <a:avLst/>
          </a:prstGeom>
        </p:spPr>
        <p:txBody>
          <a:bodyPr wrap="square">
            <a:spAutoFit/>
          </a:bodyPr>
          <a:lstStyle/>
          <a:p>
            <a:r>
              <a:rPr lang="en-US" sz="2000" dirty="0">
                <a:solidFill>
                  <a:srgbClr val="1F2A36"/>
                </a:solidFill>
                <a:latin typeface="Avenir Medium" panose="02000503020000020003" pitchFamily="2" charset="0"/>
              </a:rPr>
              <a:t>NaN should never be considered a positive float. NaN should have no sign:</a:t>
            </a:r>
          </a:p>
          <a:p>
            <a:pPr lvl="1"/>
            <a:r>
              <a:rPr lang="en-US" sz="1600" dirty="0">
                <a:latin typeface="Lucida Console" panose="020B0609040504020204" pitchFamily="49" charset="0"/>
              </a:rPr>
              <a:t>vote, votes = {}, {}</a:t>
            </a:r>
          </a:p>
          <a:p>
            <a:pPr lvl="1"/>
            <a:r>
              <a:rPr lang="en-US" sz="1600" dirty="0">
                <a:latin typeface="Lucida Console" panose="020B0609040504020204" pitchFamily="49" charset="0"/>
              </a:rPr>
              <a:t>vote['feature1'] = </a:t>
            </a:r>
            <a:r>
              <a:rPr lang="en-US" sz="1600" dirty="0">
                <a:highlight>
                  <a:srgbClr val="FFFF00"/>
                </a:highlight>
                <a:latin typeface="Lucida Console" panose="020B0609040504020204" pitchFamily="49" charset="0"/>
              </a:rPr>
              <a:t>float('</a:t>
            </a:r>
            <a:r>
              <a:rPr lang="en-US" sz="1600" dirty="0" err="1">
                <a:highlight>
                  <a:srgbClr val="FFFF00"/>
                </a:highlight>
                <a:latin typeface="Lucida Console" panose="020B0609040504020204" pitchFamily="49" charset="0"/>
              </a:rPr>
              <a:t>NaN</a:t>
            </a:r>
            <a:r>
              <a:rPr lang="en-US" sz="1600" dirty="0">
                <a:highlight>
                  <a:srgbClr val="FFFF00"/>
                </a:highlight>
                <a:latin typeface="Lucida Console" panose="020B0609040504020204" pitchFamily="49" charset="0"/>
              </a:rPr>
              <a:t>')</a:t>
            </a:r>
          </a:p>
          <a:p>
            <a:pPr lvl="1"/>
            <a:endParaRPr lang="en-US" sz="1600" dirty="0">
              <a:latin typeface="Lucida Console" panose="020B0609040504020204" pitchFamily="49" charset="0"/>
            </a:endParaRPr>
          </a:p>
          <a:p>
            <a:pPr lvl="1"/>
            <a:r>
              <a:rPr lang="en-US" sz="1600" dirty="0">
                <a:latin typeface="Lucida Console" panose="020B0609040504020204" pitchFamily="49" charset="0"/>
              </a:rPr>
              <a:t>votes['feature1'] = [5.0, 4.0, 4.9, 4.0, 4.5, 3.7, 4.1, 3.9]</a:t>
            </a:r>
          </a:p>
          <a:p>
            <a:pPr lvl="1"/>
            <a:r>
              <a:rPr lang="en-US" sz="1600" dirty="0">
                <a:latin typeface="Lucida Console" panose="020B0609040504020204" pitchFamily="49" charset="0"/>
              </a:rPr>
              <a:t>votes['feature2'] = [1.5, 3.2, 1.0, 2.0, 1.8, 1.4, 1.2, 1.0]</a:t>
            </a:r>
          </a:p>
          <a:p>
            <a:pPr lvl="1"/>
            <a:r>
              <a:rPr lang="en-US" sz="1600" dirty="0">
                <a:latin typeface="Lucida Console" panose="020B0609040504020204" pitchFamily="49" charset="0"/>
              </a:rPr>
              <a:t>for feature in vote:</a:t>
            </a:r>
          </a:p>
          <a:p>
            <a:pPr lvl="1"/>
            <a:r>
              <a:rPr lang="en-US" sz="1600" dirty="0">
                <a:latin typeface="Lucida Console" panose="020B0609040504020204" pitchFamily="49" charset="0"/>
              </a:rPr>
              <a:t>  </a:t>
            </a:r>
            <a:r>
              <a:rPr lang="en-US" sz="1600" dirty="0">
                <a:highlight>
                  <a:srgbClr val="00FF00"/>
                </a:highlight>
                <a:latin typeface="Lucida Console" panose="020B0609040504020204" pitchFamily="49" charset="0"/>
              </a:rPr>
              <a:t>sign = format(vote[feature], '+')[:1]</a:t>
            </a:r>
          </a:p>
          <a:p>
            <a:pPr lvl="1"/>
            <a:r>
              <a:rPr lang="en-US" sz="1600" dirty="0">
                <a:latin typeface="Lucida Console" panose="020B0609040504020204" pitchFamily="49" charset="0"/>
              </a:rPr>
              <a:t>  if '+' == sign:</a:t>
            </a:r>
          </a:p>
          <a:p>
            <a:pPr lvl="1"/>
            <a:r>
              <a:rPr lang="en-US" sz="1600" dirty="0">
                <a:latin typeface="Lucida Console" panose="020B0609040504020204" pitchFamily="49" charset="0"/>
              </a:rPr>
              <a:t>    </a:t>
            </a:r>
            <a:r>
              <a:rPr lang="en-US" sz="1600" dirty="0">
                <a:highlight>
                  <a:srgbClr val="00FF00"/>
                </a:highlight>
                <a:latin typeface="Lucida Console" panose="020B0609040504020204" pitchFamily="49" charset="0"/>
              </a:rPr>
              <a:t>votes[feature].append(vote[feature])</a:t>
            </a:r>
          </a:p>
          <a:p>
            <a:pPr lvl="1"/>
            <a:endParaRPr lang="en-US" sz="1600" dirty="0">
              <a:latin typeface="Lucida Console" panose="020B0609040504020204" pitchFamily="49" charset="0"/>
            </a:endParaRPr>
          </a:p>
          <a:p>
            <a:pPr lvl="1"/>
            <a:r>
              <a:rPr lang="en-US" sz="1600" dirty="0">
                <a:latin typeface="Lucida Console" panose="020B0609040504020204" pitchFamily="49" charset="0"/>
              </a:rPr>
              <a:t>if </a:t>
            </a:r>
            <a:r>
              <a:rPr lang="en-US" sz="1600" dirty="0">
                <a:highlight>
                  <a:srgbClr val="00FF00"/>
                </a:highlight>
                <a:latin typeface="Lucida Console" panose="020B0609040504020204" pitchFamily="49" charset="0"/>
              </a:rPr>
              <a:t>sum(votes['feature1']) &gt; sum(votes['feature2'])</a:t>
            </a:r>
            <a:r>
              <a:rPr lang="en-US" sz="1600" dirty="0">
                <a:latin typeface="Lucida Console" panose="020B0609040504020204" pitchFamily="49" charset="0"/>
              </a:rPr>
              <a:t>:</a:t>
            </a:r>
          </a:p>
          <a:p>
            <a:pPr lvl="1"/>
            <a:r>
              <a:rPr lang="en-US" sz="1600" dirty="0">
                <a:latin typeface="Lucida Console" panose="020B0609040504020204" pitchFamily="49" charset="0"/>
              </a:rPr>
              <a:t>  print ("Feature 1 wins")</a:t>
            </a:r>
          </a:p>
          <a:p>
            <a:pPr lvl="1"/>
            <a:r>
              <a:rPr lang="en-US" sz="1600" dirty="0">
                <a:latin typeface="Lucida Console" panose="020B0609040504020204" pitchFamily="49" charset="0"/>
              </a:rPr>
              <a:t>else:</a:t>
            </a:r>
          </a:p>
          <a:p>
            <a:pPr lvl="1"/>
            <a:r>
              <a:rPr lang="en-US" sz="1600" dirty="0">
                <a:latin typeface="Lucida Console" panose="020B0609040504020204" pitchFamily="49" charset="0"/>
              </a:rPr>
              <a:t>  print ("Feature 2 wins")</a:t>
            </a:r>
          </a:p>
          <a:p>
            <a:pPr lvl="1"/>
            <a:endParaRPr lang="en-US" sz="2800" dirty="0">
              <a:solidFill>
                <a:srgbClr val="1F2A36"/>
              </a:solidFill>
              <a:latin typeface="Avenir Medium" panose="02000503020000020003" pitchFamily="2" charset="0"/>
            </a:endParaRPr>
          </a:p>
          <a:p>
            <a:r>
              <a:rPr lang="en-US" sz="2000" dirty="0">
                <a:solidFill>
                  <a:srgbClr val="1F2A36"/>
                </a:solidFill>
                <a:latin typeface="Avenir Medium" panose="02000503020000020003" pitchFamily="2" charset="0"/>
              </a:rPr>
              <a:t>Hacker votes with a real vote and with a NaN. </a:t>
            </a:r>
            <a:r>
              <a:rPr lang="en-US" sz="2000" u="sng" dirty="0">
                <a:solidFill>
                  <a:srgbClr val="1F2A36"/>
                </a:solidFill>
                <a:latin typeface="Avenir Medium" panose="02000503020000020003" pitchFamily="2" charset="0"/>
              </a:rPr>
              <a:t>Hacker's feature wins</a:t>
            </a:r>
            <a:r>
              <a:rPr lang="en-US" sz="2000" dirty="0">
                <a:solidFill>
                  <a:srgbClr val="1F2A36"/>
                </a:solidFill>
                <a:latin typeface="Avenir Medium" panose="02000503020000020003" pitchFamily="2" charset="0"/>
              </a:rPr>
              <a:t>!</a:t>
            </a:r>
          </a:p>
          <a:p>
            <a:pPr lvl="1"/>
            <a:r>
              <a:rPr lang="en-US" sz="1600" dirty="0">
                <a:solidFill>
                  <a:schemeClr val="accent1"/>
                </a:solidFill>
                <a:latin typeface="Lucida Console" panose="020B0609040504020204" pitchFamily="49" charset="0"/>
              </a:rPr>
              <a:t>Feature 2 wins</a:t>
            </a:r>
          </a:p>
        </p:txBody>
      </p:sp>
    </p:spTree>
    <p:extLst>
      <p:ext uri="{BB962C8B-B14F-4D97-AF65-F5344CB8AC3E}">
        <p14:creationId xmlns:p14="http://schemas.microsoft.com/office/powerpoint/2010/main" val="278934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1919115" cy="523220"/>
          </a:xfrm>
          <a:prstGeom prst="rect">
            <a:avLst/>
          </a:prstGeom>
        </p:spPr>
        <p:txBody>
          <a:bodyPr wrap="none">
            <a:spAutoFit/>
          </a:bodyPr>
          <a:lstStyle/>
          <a:p>
            <a:r>
              <a:rPr lang="en-US" sz="2800" b="1" dirty="0">
                <a:solidFill>
                  <a:srgbClr val="FFFFFF"/>
                </a:solidFill>
                <a:latin typeface="Avenir Black" panose="02000503020000020003" pitchFamily="2" charset="0"/>
              </a:rPr>
              <a:t>Outage of</a:t>
            </a:r>
          </a:p>
        </p:txBody>
      </p:sp>
      <p:sp>
        <p:nvSpPr>
          <p:cNvPr id="6" name="Rectangle 5">
            <a:extLst>
              <a:ext uri="{FF2B5EF4-FFF2-40B4-BE49-F238E27FC236}">
                <a16:creationId xmlns:a16="http://schemas.microsoft.com/office/drawing/2014/main" id="{3F24C1DC-C257-C34B-9F86-74371AD47639}"/>
              </a:ext>
            </a:extLst>
          </p:cNvPr>
          <p:cNvSpPr/>
          <p:nvPr/>
        </p:nvSpPr>
        <p:spPr>
          <a:xfrm>
            <a:off x="352246" y="1521254"/>
            <a:ext cx="3514685"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Power!</a:t>
            </a:r>
            <a:endParaRPr lang="en-US" sz="7200" b="1" dirty="0">
              <a:solidFill>
                <a:srgbClr val="FFFFFF"/>
              </a:solidFill>
              <a:effectLst/>
              <a:latin typeface="Avenir Black" panose="02000503020000020003" pitchFamily="2" charset="0"/>
            </a:endParaRPr>
          </a:p>
        </p:txBody>
      </p:sp>
      <p:sp>
        <p:nvSpPr>
          <p:cNvPr id="7" name="Rectangle 6">
            <a:extLst>
              <a:ext uri="{FF2B5EF4-FFF2-40B4-BE49-F238E27FC236}">
                <a16:creationId xmlns:a16="http://schemas.microsoft.com/office/drawing/2014/main" id="{83068F4A-03AB-A24C-8CEC-2C28A8B789B1}"/>
              </a:ext>
            </a:extLst>
          </p:cNvPr>
          <p:cNvSpPr/>
          <p:nvPr/>
        </p:nvSpPr>
        <p:spPr>
          <a:xfrm>
            <a:off x="5044580" y="1359645"/>
            <a:ext cx="6642376" cy="4431983"/>
          </a:xfrm>
          <a:prstGeom prst="rect">
            <a:avLst/>
          </a:prstGeom>
        </p:spPr>
        <p:txBody>
          <a:bodyPr wrap="square">
            <a:spAutoFit/>
          </a:bodyPr>
          <a:lstStyle/>
          <a:p>
            <a:r>
              <a:rPr lang="en-US" dirty="0">
                <a:latin typeface="Avenir Book" panose="02000503020000020003" pitchFamily="2" charset="0"/>
              </a:rPr>
              <a:t>Python's native exponential operator appear to treat 1 specially and ignores the exponent, knowing that 1 is always going to be itself. But this means if software uses the NaN later with a different integer, it will consume the variable and turn it into a NaN.  To fix this it will likely have performance costs:</a:t>
            </a:r>
          </a:p>
          <a:p>
            <a:pPr lvl="1"/>
            <a:r>
              <a:rPr lang="en-US" sz="1600" dirty="0">
                <a:latin typeface="Lucida Console" panose="020B0609040504020204" pitchFamily="49" charset="0"/>
              </a:rPr>
              <a:t>&gt;&gt;&gt; 2 ** 3 #correct</a:t>
            </a:r>
          </a:p>
          <a:p>
            <a:pPr lvl="1"/>
            <a:r>
              <a:rPr lang="en-US" sz="1600" dirty="0">
                <a:solidFill>
                  <a:schemeClr val="accent1"/>
                </a:solidFill>
                <a:latin typeface="Lucida Console" panose="020B0609040504020204" pitchFamily="49" charset="0"/>
              </a:rPr>
              <a:t>8</a:t>
            </a:r>
          </a:p>
          <a:p>
            <a:pPr lvl="1"/>
            <a:r>
              <a:rPr lang="en-US" sz="1600" dirty="0">
                <a:latin typeface="Lucida Console" panose="020B0609040504020204" pitchFamily="49" charset="0"/>
              </a:rPr>
              <a:t>&gt;&gt;&gt; 2 ** float('NaN') #correct</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0 ** float('NaN') #correct</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1 ** float('NaN') #incorrect</a:t>
            </a:r>
          </a:p>
          <a:p>
            <a:pPr lvl="1"/>
            <a:r>
              <a:rPr lang="en-US" sz="1600" dirty="0">
                <a:solidFill>
                  <a:schemeClr val="accent1"/>
                </a:solidFill>
                <a:latin typeface="Lucida Console" panose="020B0609040504020204" pitchFamily="49" charset="0"/>
              </a:rPr>
              <a:t>1.0</a:t>
            </a:r>
          </a:p>
          <a:p>
            <a:pPr lvl="1"/>
            <a:r>
              <a:rPr lang="en-US" sz="1600" dirty="0">
                <a:latin typeface="Lucida Console" panose="020B0609040504020204" pitchFamily="49" charset="0"/>
              </a:rPr>
              <a:t>&gt;&gt;&gt; -1 ** float('NaN') # incorrect = -(1**nan)</a:t>
            </a:r>
          </a:p>
          <a:p>
            <a:pPr lvl="1"/>
            <a:r>
              <a:rPr lang="en-US" sz="1600" dirty="0">
                <a:solidFill>
                  <a:schemeClr val="accent1"/>
                </a:solidFill>
                <a:latin typeface="Lucida Console" panose="020B0609040504020204" pitchFamily="49" charset="0"/>
              </a:rPr>
              <a:t>-1.0</a:t>
            </a:r>
          </a:p>
          <a:p>
            <a:pPr lvl="1"/>
            <a:r>
              <a:rPr lang="en-US" sz="1600" dirty="0">
                <a:latin typeface="Lucida Console" panose="020B0609040504020204" pitchFamily="49" charset="0"/>
              </a:rPr>
              <a:t>&gt;&gt;&gt; (-1) ** float('NaN') #correct</a:t>
            </a:r>
          </a:p>
          <a:p>
            <a:pPr lvl="1"/>
            <a:r>
              <a:rPr lang="en-US" sz="1600" dirty="0">
                <a:solidFill>
                  <a:schemeClr val="accent1"/>
                </a:solidFill>
                <a:latin typeface="Lucida Console" panose="020B0609040504020204" pitchFamily="49" charset="0"/>
              </a:rPr>
              <a:t>nan</a:t>
            </a:r>
          </a:p>
        </p:txBody>
      </p:sp>
      <p:sp>
        <p:nvSpPr>
          <p:cNvPr id="12" name="Rectangle 11">
            <a:extLst>
              <a:ext uri="{FF2B5EF4-FFF2-40B4-BE49-F238E27FC236}">
                <a16:creationId xmlns:a16="http://schemas.microsoft.com/office/drawing/2014/main" id="{3A10A3B0-7B60-8A44-B092-A9D23BA71BF0}"/>
              </a:ext>
            </a:extLst>
          </p:cNvPr>
          <p:cNvSpPr/>
          <p:nvPr/>
        </p:nvSpPr>
        <p:spPr>
          <a:xfrm>
            <a:off x="352246" y="2348805"/>
            <a:ext cx="3976535" cy="923330"/>
          </a:xfrm>
          <a:prstGeom prst="rect">
            <a:avLst/>
          </a:prstGeom>
        </p:spPr>
        <p:txBody>
          <a:bodyPr wrap="square">
            <a:spAutoFit/>
          </a:bodyPr>
          <a:lstStyle/>
          <a:p>
            <a:r>
              <a:rPr lang="en-US" dirty="0">
                <a:solidFill>
                  <a:schemeClr val="bg1"/>
                </a:solidFill>
                <a:latin typeface="Avenir Medium" panose="02000503020000020003" pitchFamily="2" charset="0"/>
              </a:rPr>
              <a:t>Exponential must have some performance natives to speed things up. </a:t>
            </a:r>
          </a:p>
        </p:txBody>
      </p:sp>
      <p:sp>
        <p:nvSpPr>
          <p:cNvPr id="10" name="Rectangle 9">
            <a:extLst>
              <a:ext uri="{FF2B5EF4-FFF2-40B4-BE49-F238E27FC236}">
                <a16:creationId xmlns:a16="http://schemas.microsoft.com/office/drawing/2014/main" id="{D4F54D5D-CCBE-4F43-B8AC-D27E7B0F2B76}"/>
              </a:ext>
            </a:extLst>
          </p:cNvPr>
          <p:cNvSpPr/>
          <p:nvPr/>
        </p:nvSpPr>
        <p:spPr>
          <a:xfrm>
            <a:off x="352246" y="6108609"/>
            <a:ext cx="3976535" cy="646331"/>
          </a:xfrm>
          <a:prstGeom prst="rect">
            <a:avLst/>
          </a:prstGeom>
        </p:spPr>
        <p:txBody>
          <a:bodyPr wrap="square">
            <a:spAutoFit/>
          </a:bodyPr>
          <a:lstStyle/>
          <a:p>
            <a:r>
              <a:rPr lang="en-US" dirty="0">
                <a:solidFill>
                  <a:schemeClr val="bg1"/>
                </a:solidFill>
                <a:latin typeface="Avenir Medium" panose="02000503020000020003" pitchFamily="2" charset="0"/>
              </a:rPr>
              <a:t>In Texas, we know a thing or two about power outages.</a:t>
            </a:r>
          </a:p>
        </p:txBody>
      </p:sp>
      <p:pic>
        <p:nvPicPr>
          <p:cNvPr id="9224" name="Picture 8" descr="900+ Scrooge McDuck Appreciation Board ideas | scrooge mcduck, uncle scrooge,  scrooge">
            <a:extLst>
              <a:ext uri="{FF2B5EF4-FFF2-40B4-BE49-F238E27FC236}">
                <a16:creationId xmlns:a16="http://schemas.microsoft.com/office/drawing/2014/main" id="{5A8D2491-390D-8241-AECA-4621F405A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21" y="3272135"/>
            <a:ext cx="2019745" cy="287678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F59767CE-D78D-F743-BAD2-577CB15B14C2}"/>
              </a:ext>
            </a:extLst>
          </p:cNvPr>
          <p:cNvSpPr/>
          <p:nvPr/>
        </p:nvSpPr>
        <p:spPr>
          <a:xfrm>
            <a:off x="2622014" y="3272135"/>
            <a:ext cx="1564396" cy="1321899"/>
          </a:xfrm>
          <a:prstGeom prst="wedgeRoundRectCallout">
            <a:avLst>
              <a:gd name="adj1" fmla="val -108157"/>
              <a:gd name="adj2" fmla="val 5257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 I don't know where I'm going. Why?</a:t>
            </a:r>
          </a:p>
        </p:txBody>
      </p:sp>
    </p:spTree>
    <p:extLst>
      <p:ext uri="{BB962C8B-B14F-4D97-AF65-F5344CB8AC3E}">
        <p14:creationId xmlns:p14="http://schemas.microsoft.com/office/powerpoint/2010/main" val="579911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3466013" cy="523220"/>
          </a:xfrm>
          <a:prstGeom prst="rect">
            <a:avLst/>
          </a:prstGeom>
        </p:spPr>
        <p:txBody>
          <a:bodyPr wrap="none">
            <a:spAutoFit/>
          </a:bodyPr>
          <a:lstStyle/>
          <a:p>
            <a:r>
              <a:rPr lang="en-US" sz="2800" b="1" dirty="0">
                <a:solidFill>
                  <a:srgbClr val="FFFFFF"/>
                </a:solidFill>
                <a:latin typeface="Avenir Black" panose="02000503020000020003" pitchFamily="2" charset="0"/>
              </a:rPr>
              <a:t>The Python Sorting</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976535" cy="1920526"/>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Horror show</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52245" y="3173348"/>
            <a:ext cx="3976535" cy="1200329"/>
          </a:xfrm>
          <a:prstGeom prst="rect">
            <a:avLst/>
          </a:prstGeom>
        </p:spPr>
        <p:txBody>
          <a:bodyPr wrap="square">
            <a:spAutoFit/>
          </a:bodyPr>
          <a:lstStyle/>
          <a:p>
            <a:r>
              <a:rPr lang="en-US" dirty="0">
                <a:solidFill>
                  <a:schemeClr val="bg1"/>
                </a:solidFill>
                <a:latin typeface="Avenir Medium" panose="02000503020000020003" pitchFamily="2" charset="0"/>
              </a:rPr>
              <a:t>This is into very bad behavior territory… Suddenly we can modify the order?! What mayhem can we cause now?</a:t>
            </a:r>
          </a:p>
        </p:txBody>
      </p:sp>
      <p:sp>
        <p:nvSpPr>
          <p:cNvPr id="7" name="Rectangle 6">
            <a:extLst>
              <a:ext uri="{FF2B5EF4-FFF2-40B4-BE49-F238E27FC236}">
                <a16:creationId xmlns:a16="http://schemas.microsoft.com/office/drawing/2014/main" id="{6435B43D-2E83-E04D-A938-6EE3E6AB424B}"/>
              </a:ext>
            </a:extLst>
          </p:cNvPr>
          <p:cNvSpPr/>
          <p:nvPr/>
        </p:nvSpPr>
        <p:spPr>
          <a:xfrm>
            <a:off x="5052060" y="359385"/>
            <a:ext cx="7139940" cy="6278642"/>
          </a:xfrm>
          <a:prstGeom prst="rect">
            <a:avLst/>
          </a:prstGeom>
        </p:spPr>
        <p:txBody>
          <a:bodyPr wrap="square">
            <a:spAutoFit/>
          </a:bodyPr>
          <a:lstStyle/>
          <a:p>
            <a:r>
              <a:rPr lang="en-US" dirty="0">
                <a:latin typeface="Avenir Book" panose="02000503020000020003" pitchFamily="2" charset="0"/>
              </a:rPr>
              <a:t>What? Maybe sorted() thinks nan == infinity?</a:t>
            </a:r>
          </a:p>
          <a:p>
            <a:pPr lvl="1"/>
            <a:r>
              <a:rPr lang="en-US" sz="1600" dirty="0">
                <a:latin typeface="Lucida Console" panose="020B0609040504020204" pitchFamily="49" charset="0"/>
              </a:rPr>
              <a:t>&gt;&gt;&gt; sorted([8, 2, -5, float('Nan')])</a:t>
            </a:r>
          </a:p>
          <a:p>
            <a:pPr lvl="1"/>
            <a:r>
              <a:rPr lang="en-US" sz="1600" dirty="0">
                <a:solidFill>
                  <a:schemeClr val="accent1"/>
                </a:solidFill>
                <a:latin typeface="Lucida Console" panose="020B0609040504020204" pitchFamily="49" charset="0"/>
              </a:rPr>
              <a:t>[-5, 2, 8, nan]</a:t>
            </a:r>
          </a:p>
          <a:p>
            <a:endParaRPr lang="en-US" sz="1600" dirty="0"/>
          </a:p>
          <a:p>
            <a:r>
              <a:rPr lang="en-US" sz="1600" dirty="0">
                <a:latin typeface="Avenir Book" panose="02000503020000020003" pitchFamily="2" charset="0"/>
              </a:rPr>
              <a:t>Wait! NaN is somehow bigger than infinity?!</a:t>
            </a:r>
          </a:p>
          <a:p>
            <a:pPr lvl="1"/>
            <a:r>
              <a:rPr lang="en-US" sz="1600" dirty="0">
                <a:latin typeface="Lucida Console" panose="020B0609040504020204" pitchFamily="49" charset="0"/>
              </a:rPr>
              <a:t>&gt;&gt;&gt; import math</a:t>
            </a:r>
          </a:p>
          <a:p>
            <a:pPr lvl="1"/>
            <a:r>
              <a:rPr lang="en-US" sz="1600" dirty="0">
                <a:latin typeface="Lucida Console" panose="020B0609040504020204" pitchFamily="49" charset="0"/>
              </a:rPr>
              <a:t>&gt;&gt;&gt; max([float('</a:t>
            </a:r>
            <a:r>
              <a:rPr lang="en-US" sz="1600" dirty="0" err="1">
                <a:latin typeface="Lucida Console" panose="020B0609040504020204" pitchFamily="49" charset="0"/>
              </a:rPr>
              <a:t>NaN</a:t>
            </a:r>
            <a:r>
              <a:rPr lang="en-US" sz="1600" dirty="0">
                <a:latin typeface="Lucida Console" panose="020B0609040504020204" pitchFamily="49" charset="0"/>
              </a:rPr>
              <a:t>'), </a:t>
            </a:r>
            <a:r>
              <a:rPr lang="en-US" sz="1600" dirty="0" err="1">
                <a:latin typeface="Lucida Console" panose="020B0609040504020204" pitchFamily="49" charset="0"/>
              </a:rPr>
              <a:t>math.inf</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sorted([8, 2, </a:t>
            </a:r>
            <a:r>
              <a:rPr lang="en-US" sz="1600" dirty="0" err="1">
                <a:latin typeface="Lucida Console" panose="020B0609040504020204" pitchFamily="49" charset="0"/>
              </a:rPr>
              <a:t>math.inf</a:t>
            </a:r>
            <a:r>
              <a:rPr lang="en-US" sz="1600" dirty="0">
                <a:latin typeface="Lucida Console" panose="020B0609040504020204" pitchFamily="49" charset="0"/>
              </a:rPr>
              <a:t>, float('Nan')])</a:t>
            </a:r>
          </a:p>
          <a:p>
            <a:pPr lvl="1"/>
            <a:r>
              <a:rPr lang="en-US" sz="1600" dirty="0">
                <a:solidFill>
                  <a:schemeClr val="accent1"/>
                </a:solidFill>
                <a:latin typeface="Lucida Console" panose="020B0609040504020204" pitchFamily="49" charset="0"/>
              </a:rPr>
              <a:t>[2, 8, inf, nan]</a:t>
            </a:r>
          </a:p>
          <a:p>
            <a:endParaRPr lang="en-US" sz="1600" dirty="0">
              <a:solidFill>
                <a:schemeClr val="accent1"/>
              </a:solidFill>
              <a:latin typeface="Lucida Console" panose="020B0609040504020204" pitchFamily="49" charset="0"/>
            </a:endParaRPr>
          </a:p>
          <a:p>
            <a:r>
              <a:rPr lang="en-US" sz="1600" dirty="0">
                <a:latin typeface="Avenir Book" panose="02000503020000020003" pitchFamily="2" charset="0"/>
              </a:rPr>
              <a:t>Hold the phone, it’s also smaller than negative infinity? How?</a:t>
            </a:r>
          </a:p>
          <a:p>
            <a:pPr lvl="1"/>
            <a:r>
              <a:rPr lang="en-US" sz="1600" dirty="0">
                <a:latin typeface="Lucida Console" panose="020B0609040504020204" pitchFamily="49" charset="0"/>
              </a:rPr>
              <a:t>&gt;&gt;&gt; import math</a:t>
            </a:r>
          </a:p>
          <a:p>
            <a:pPr lvl="1"/>
            <a:r>
              <a:rPr lang="en-US" sz="1600" dirty="0">
                <a:latin typeface="Lucida Console" panose="020B0609040504020204" pitchFamily="49" charset="0"/>
              </a:rPr>
              <a:t>&gt;&gt;&gt; min([float('NaN'), -</a:t>
            </a:r>
            <a:r>
              <a:rPr lang="en-US" sz="1600" dirty="0" err="1">
                <a:latin typeface="Lucida Console" panose="020B0609040504020204" pitchFamily="49" charset="0"/>
              </a:rPr>
              <a:t>math.inf</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sorted([float('NaN'), -</a:t>
            </a:r>
            <a:r>
              <a:rPr lang="en-US" sz="1600" dirty="0" err="1">
                <a:latin typeface="Lucida Console" panose="020B0609040504020204" pitchFamily="49" charset="0"/>
              </a:rPr>
              <a:t>math.inf</a:t>
            </a:r>
            <a:r>
              <a:rPr lang="en-US" sz="1600" dirty="0">
                <a:latin typeface="Lucida Console" panose="020B0609040504020204" pitchFamily="49" charset="0"/>
              </a:rPr>
              <a:t> ])</a:t>
            </a:r>
          </a:p>
          <a:p>
            <a:pPr lvl="1"/>
            <a:r>
              <a:rPr lang="en-US" sz="1600" dirty="0">
                <a:solidFill>
                  <a:schemeClr val="accent1"/>
                </a:solidFill>
                <a:latin typeface="Lucida Console" panose="020B0609040504020204" pitchFamily="49" charset="0"/>
              </a:rPr>
              <a:t>[nan, -inf]</a:t>
            </a:r>
          </a:p>
          <a:p>
            <a:pPr lvl="1"/>
            <a:endParaRPr lang="en-US" sz="1600" dirty="0">
              <a:solidFill>
                <a:schemeClr val="accent1"/>
              </a:solidFill>
              <a:latin typeface="Lucida Console" panose="020B0609040504020204" pitchFamily="49" charset="0"/>
            </a:endParaRPr>
          </a:p>
          <a:p>
            <a:r>
              <a:rPr lang="en-US" sz="1600" dirty="0" err="1">
                <a:latin typeface="Avenir Book" panose="02000503020000020003" pitchFamily="2" charset="0"/>
              </a:rPr>
              <a:t>Waait</a:t>
            </a:r>
            <a:r>
              <a:rPr lang="en-US" sz="1600" dirty="0">
                <a:latin typeface="Avenir Book" panose="02000503020000020003" pitchFamily="2" charset="0"/>
              </a:rPr>
              <a:t>!! Why is NaN </a:t>
            </a:r>
            <a:r>
              <a:rPr lang="en-US" sz="1600" u="sng" dirty="0">
                <a:latin typeface="Avenir Book" panose="02000503020000020003" pitchFamily="2" charset="0"/>
              </a:rPr>
              <a:t>between</a:t>
            </a:r>
            <a:r>
              <a:rPr lang="en-US" sz="1600" dirty="0">
                <a:latin typeface="Avenir Book" panose="02000503020000020003" pitchFamily="2" charset="0"/>
              </a:rPr>
              <a:t> 8 and infinity now?</a:t>
            </a:r>
          </a:p>
          <a:p>
            <a:pPr lvl="1"/>
            <a:r>
              <a:rPr lang="en-US" sz="1600" dirty="0">
                <a:latin typeface="Lucida Console" panose="020B0609040504020204" pitchFamily="49" charset="0"/>
              </a:rPr>
              <a:t>&gt;&gt;&gt; sorted([8, -5, float('</a:t>
            </a:r>
            <a:r>
              <a:rPr lang="en-US" sz="1600" dirty="0" err="1">
                <a:latin typeface="Lucida Console" panose="020B0609040504020204" pitchFamily="49" charset="0"/>
              </a:rPr>
              <a:t>NaN</a:t>
            </a:r>
            <a:r>
              <a:rPr lang="en-US" sz="1600" dirty="0">
                <a:latin typeface="Lucida Console" panose="020B0609040504020204" pitchFamily="49" charset="0"/>
              </a:rPr>
              <a:t>'), -11, </a:t>
            </a:r>
            <a:r>
              <a:rPr lang="en-US" sz="1600" dirty="0" err="1">
                <a:latin typeface="Lucida Console" panose="020B0609040504020204" pitchFamily="49" charset="0"/>
              </a:rPr>
              <a:t>math.inf</a:t>
            </a:r>
            <a:r>
              <a:rPr lang="en-US" sz="1600" dirty="0">
                <a:latin typeface="Lucida Console" panose="020B0609040504020204" pitchFamily="49" charset="0"/>
              </a:rPr>
              <a:t>, -22])</a:t>
            </a:r>
          </a:p>
          <a:p>
            <a:pPr lvl="1"/>
            <a:r>
              <a:rPr lang="en-US" sz="1600" dirty="0">
                <a:solidFill>
                  <a:schemeClr val="accent1"/>
                </a:solidFill>
                <a:latin typeface="Lucida Console" panose="020B0609040504020204" pitchFamily="49" charset="0"/>
              </a:rPr>
              <a:t>[-22, -11, -5, 2, 8, nan, inf]</a:t>
            </a:r>
          </a:p>
          <a:p>
            <a:endParaRPr lang="en-US" sz="1600" dirty="0"/>
          </a:p>
          <a:p>
            <a:r>
              <a:rPr lang="en-US" sz="1600" dirty="0" err="1">
                <a:latin typeface="Avenir Book" panose="02000503020000020003" pitchFamily="2" charset="0"/>
              </a:rPr>
              <a:t>Waaaaaait</a:t>
            </a:r>
            <a:r>
              <a:rPr lang="en-US" sz="1600" dirty="0">
                <a:latin typeface="Avenir Book" panose="02000503020000020003" pitchFamily="2" charset="0"/>
              </a:rPr>
              <a:t>!!! What crazy order is that in?!</a:t>
            </a:r>
          </a:p>
          <a:p>
            <a:pPr lvl="1"/>
            <a:r>
              <a:rPr lang="en-US" sz="1600" dirty="0">
                <a:latin typeface="Lucida Console" panose="020B0609040504020204" pitchFamily="49" charset="0"/>
              </a:rPr>
              <a:t>&gt;&gt;&gt; sorted([1, 6, float('</a:t>
            </a:r>
            <a:r>
              <a:rPr lang="en-US" sz="1600" dirty="0" err="1">
                <a:latin typeface="Lucida Console" panose="020B0609040504020204" pitchFamily="49" charset="0"/>
              </a:rPr>
              <a:t>NaN</a:t>
            </a:r>
            <a:r>
              <a:rPr lang="en-US" sz="1600" dirty="0">
                <a:latin typeface="Lucida Console" panose="020B0609040504020204" pitchFamily="49" charset="0"/>
              </a:rPr>
              <a:t>'), 14, 2])</a:t>
            </a:r>
          </a:p>
          <a:p>
            <a:pPr lvl="1"/>
            <a:r>
              <a:rPr lang="en-US" sz="1600" dirty="0">
                <a:solidFill>
                  <a:schemeClr val="accent1"/>
                </a:solidFill>
                <a:latin typeface="Lucida Console" panose="020B0609040504020204" pitchFamily="49" charset="0"/>
              </a:rPr>
              <a:t>[1, 6, nan, 2, 14]</a:t>
            </a:r>
          </a:p>
        </p:txBody>
      </p:sp>
      <p:pic>
        <p:nvPicPr>
          <p:cNvPr id="19462" name="Picture 6">
            <a:extLst>
              <a:ext uri="{FF2B5EF4-FFF2-40B4-BE49-F238E27FC236}">
                <a16:creationId xmlns:a16="http://schemas.microsoft.com/office/drawing/2014/main" id="{DE665B9C-10D7-754F-A148-C525A054F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92" y="4513686"/>
            <a:ext cx="3240088" cy="20993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a:extLst>
              <a:ext uri="{FF2B5EF4-FFF2-40B4-BE49-F238E27FC236}">
                <a16:creationId xmlns:a16="http://schemas.microsoft.com/office/drawing/2014/main" id="{0A901BD9-AE73-8748-8332-EB9BE2F7BD85}"/>
              </a:ext>
            </a:extLst>
          </p:cNvPr>
          <p:cNvSpPr/>
          <p:nvPr/>
        </p:nvSpPr>
        <p:spPr>
          <a:xfrm>
            <a:off x="3212376" y="4360008"/>
            <a:ext cx="1564396" cy="905864"/>
          </a:xfrm>
          <a:prstGeom prst="wedgeRoundRectCallout">
            <a:avLst>
              <a:gd name="adj1" fmla="val -58474"/>
              <a:gd name="adj2" fmla="val 7799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I'm not crazy, you're crazy!</a:t>
            </a:r>
          </a:p>
        </p:txBody>
      </p:sp>
    </p:spTree>
    <p:extLst>
      <p:ext uri="{BB962C8B-B14F-4D97-AF65-F5344CB8AC3E}">
        <p14:creationId xmlns:p14="http://schemas.microsoft.com/office/powerpoint/2010/main" val="3721635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AC491A-44E9-2B45-8598-9CA7DE2F681E}"/>
              </a:ext>
            </a:extLst>
          </p:cNvPr>
          <p:cNvSpPr/>
          <p:nvPr/>
        </p:nvSpPr>
        <p:spPr>
          <a:xfrm>
            <a:off x="548134" y="670468"/>
            <a:ext cx="6863354" cy="769441"/>
          </a:xfrm>
          <a:prstGeom prst="rect">
            <a:avLst/>
          </a:prstGeom>
        </p:spPr>
        <p:txBody>
          <a:bodyPr wrap="none">
            <a:spAutoFit/>
          </a:bodyPr>
          <a:lstStyle/>
          <a:p>
            <a:r>
              <a:rPr lang="en-US" sz="4400" b="1" dirty="0">
                <a:latin typeface="Avenir Black" panose="02000503020000020003" pitchFamily="2" charset="0"/>
              </a:rPr>
              <a:t>Reordering Failure Mode</a:t>
            </a:r>
          </a:p>
        </p:txBody>
      </p:sp>
      <p:sp>
        <p:nvSpPr>
          <p:cNvPr id="7" name="Rectangle 6">
            <a:extLst>
              <a:ext uri="{FF2B5EF4-FFF2-40B4-BE49-F238E27FC236}">
                <a16:creationId xmlns:a16="http://schemas.microsoft.com/office/drawing/2014/main" id="{F8C0E10E-AE16-F646-8C97-B75351C10BCB}"/>
              </a:ext>
            </a:extLst>
          </p:cNvPr>
          <p:cNvSpPr/>
          <p:nvPr/>
        </p:nvSpPr>
        <p:spPr>
          <a:xfrm>
            <a:off x="548134" y="1693994"/>
            <a:ext cx="10996166" cy="4216539"/>
          </a:xfrm>
          <a:prstGeom prst="rect">
            <a:avLst/>
          </a:prstGeom>
        </p:spPr>
        <p:txBody>
          <a:bodyPr wrap="square">
            <a:spAutoFit/>
          </a:bodyPr>
          <a:lstStyle/>
          <a:p>
            <a:r>
              <a:rPr lang="en-US" sz="2000" dirty="0">
                <a:solidFill>
                  <a:srgbClr val="1F2A36"/>
                </a:solidFill>
                <a:latin typeface="Avenir Medium" panose="02000503020000020003" pitchFamily="2" charset="0"/>
              </a:rPr>
              <a:t>Take in your bids and do something smart like order them, then pick the largest one – this happens in blind auctions sometimes. Hacker inserts a NaN and a valid bid under 2 accounts:</a:t>
            </a:r>
          </a:p>
          <a:p>
            <a:pPr lvl="1"/>
            <a:r>
              <a:rPr lang="en-US" sz="1600" dirty="0">
                <a:latin typeface="Lucida Console" panose="020B0609040504020204" pitchFamily="49" charset="0"/>
              </a:rPr>
              <a:t>bids = [float('4'), float('6'), </a:t>
            </a:r>
            <a:r>
              <a:rPr lang="en-US" sz="1600" dirty="0">
                <a:highlight>
                  <a:srgbClr val="FFFF00"/>
                </a:highlight>
                <a:latin typeface="Lucida Console" panose="020B0609040504020204" pitchFamily="49" charset="0"/>
              </a:rPr>
              <a:t>float('</a:t>
            </a:r>
            <a:r>
              <a:rPr lang="en-US" sz="1600" dirty="0" err="1">
                <a:highlight>
                  <a:srgbClr val="FFFF00"/>
                </a:highlight>
                <a:latin typeface="Lucida Console" panose="020B0609040504020204" pitchFamily="49" charset="0"/>
              </a:rPr>
              <a:t>NaN</a:t>
            </a:r>
            <a:r>
              <a:rPr lang="en-US" sz="1600" dirty="0">
                <a:highlight>
                  <a:srgbClr val="FFFF00"/>
                </a:highlight>
                <a:latin typeface="Lucida Console" panose="020B0609040504020204" pitchFamily="49" charset="0"/>
              </a:rPr>
              <a:t>')</a:t>
            </a:r>
            <a:r>
              <a:rPr lang="en-US" sz="1600" dirty="0">
                <a:latin typeface="Lucida Console" panose="020B0609040504020204" pitchFamily="49" charset="0"/>
              </a:rPr>
              <a:t>, float('2')]</a:t>
            </a:r>
          </a:p>
          <a:p>
            <a:pPr lvl="1"/>
            <a:r>
              <a:rPr lang="en-US" sz="1600" dirty="0" err="1">
                <a:latin typeface="Lucida Console" panose="020B0609040504020204" pitchFamily="49" charset="0"/>
              </a:rPr>
              <a:t>bid_order</a:t>
            </a:r>
            <a:r>
              <a:rPr lang="en-US" sz="1600" dirty="0">
                <a:latin typeface="Lucida Console" panose="020B0609040504020204" pitchFamily="49" charset="0"/>
              </a:rPr>
              <a:t> = {1: 'a', 2: 'b', 3: '</a:t>
            </a:r>
            <a:r>
              <a:rPr lang="en-US" sz="1600" dirty="0" err="1">
                <a:latin typeface="Lucida Console" panose="020B0609040504020204" pitchFamily="49" charset="0"/>
              </a:rPr>
              <a:t>trash_account</a:t>
            </a:r>
            <a:r>
              <a:rPr lang="en-US" sz="1600" dirty="0">
                <a:latin typeface="Lucida Console" panose="020B0609040504020204" pitchFamily="49" charset="0"/>
              </a:rPr>
              <a:t>', 4: 'Hacker'}</a:t>
            </a:r>
          </a:p>
          <a:p>
            <a:pPr lvl="1"/>
            <a:r>
              <a:rPr lang="en-US" sz="1600" dirty="0" err="1">
                <a:latin typeface="Lucida Console" panose="020B0609040504020204" pitchFamily="49" charset="0"/>
              </a:rPr>
              <a:t>sorted_bids</a:t>
            </a:r>
            <a:r>
              <a:rPr lang="en-US" sz="1600" dirty="0">
                <a:latin typeface="Lucida Console" panose="020B0609040504020204" pitchFamily="49" charset="0"/>
              </a:rPr>
              <a:t> = </a:t>
            </a:r>
            <a:r>
              <a:rPr lang="en-US" sz="1600" dirty="0">
                <a:highlight>
                  <a:srgbClr val="00FF00"/>
                </a:highlight>
                <a:latin typeface="Lucida Console" panose="020B0609040504020204" pitchFamily="49" charset="0"/>
              </a:rPr>
              <a:t>sorted(bids)</a:t>
            </a:r>
          </a:p>
          <a:p>
            <a:pPr lvl="1"/>
            <a:r>
              <a:rPr lang="en-US" sz="1600" dirty="0" err="1">
                <a:latin typeface="Lucida Console" panose="020B0609040504020204" pitchFamily="49" charset="0"/>
              </a:rPr>
              <a:t>largest_bid</a:t>
            </a:r>
            <a:r>
              <a:rPr lang="en-US" sz="1600" dirty="0">
                <a:latin typeface="Lucida Console" panose="020B0609040504020204" pitchFamily="49" charset="0"/>
              </a:rPr>
              <a:t> = </a:t>
            </a:r>
            <a:r>
              <a:rPr lang="en-US" sz="1600" dirty="0" err="1">
                <a:highlight>
                  <a:srgbClr val="00FF00"/>
                </a:highlight>
                <a:latin typeface="Lucida Console" panose="020B0609040504020204" pitchFamily="49" charset="0"/>
              </a:rPr>
              <a:t>sorted_bids</a:t>
            </a:r>
            <a:r>
              <a:rPr lang="en-US" sz="1600" dirty="0">
                <a:highlight>
                  <a:srgbClr val="00FF00"/>
                </a:highlight>
                <a:latin typeface="Lucida Console" panose="020B0609040504020204" pitchFamily="49" charset="0"/>
              </a:rPr>
              <a:t>[</a:t>
            </a:r>
            <a:r>
              <a:rPr lang="en-US" sz="1600" dirty="0" err="1">
                <a:highlight>
                  <a:srgbClr val="00FF00"/>
                </a:highlight>
                <a:latin typeface="Lucida Console" panose="020B0609040504020204" pitchFamily="49" charset="0"/>
              </a:rPr>
              <a:t>len</a:t>
            </a:r>
            <a:r>
              <a:rPr lang="en-US" sz="1600" dirty="0">
                <a:highlight>
                  <a:srgbClr val="00FF00"/>
                </a:highlight>
                <a:latin typeface="Lucida Console" panose="020B0609040504020204" pitchFamily="49" charset="0"/>
              </a:rPr>
              <a:t>(</a:t>
            </a:r>
            <a:r>
              <a:rPr lang="en-US" sz="1600" dirty="0" err="1">
                <a:highlight>
                  <a:srgbClr val="00FF00"/>
                </a:highlight>
                <a:latin typeface="Lucida Console" panose="020B0609040504020204" pitchFamily="49" charset="0"/>
              </a:rPr>
              <a:t>sorted_bids</a:t>
            </a:r>
            <a:r>
              <a:rPr lang="en-US" sz="1600" dirty="0">
                <a:highlight>
                  <a:srgbClr val="00FF00"/>
                </a:highlight>
                <a:latin typeface="Lucida Console" panose="020B0609040504020204" pitchFamily="49" charset="0"/>
              </a:rPr>
              <a:t>) - 1]</a:t>
            </a:r>
          </a:p>
          <a:p>
            <a:pPr lvl="1"/>
            <a:r>
              <a:rPr lang="en-US" sz="1600" dirty="0" err="1">
                <a:latin typeface="Lucida Console" panose="020B0609040504020204" pitchFamily="49" charset="0"/>
              </a:rPr>
              <a:t>tmp</a:t>
            </a:r>
            <a:r>
              <a:rPr lang="en-US" sz="1600" dirty="0">
                <a:latin typeface="Lucida Console" panose="020B0609040504020204" pitchFamily="49" charset="0"/>
              </a:rPr>
              <a:t> = 0</a:t>
            </a:r>
          </a:p>
          <a:p>
            <a:pPr lvl="1"/>
            <a:r>
              <a:rPr lang="en-US" sz="1600" dirty="0">
                <a:latin typeface="Lucida Console" panose="020B0609040504020204" pitchFamily="49" charset="0"/>
              </a:rPr>
              <a:t>for bid in bids:</a:t>
            </a:r>
          </a:p>
          <a:p>
            <a:pPr lvl="1"/>
            <a:r>
              <a:rPr lang="en-US" sz="1600" dirty="0">
                <a:latin typeface="Lucida Console" panose="020B0609040504020204" pitchFamily="49" charset="0"/>
              </a:rPr>
              <a:t>  </a:t>
            </a:r>
            <a:r>
              <a:rPr lang="en-US" sz="1600" dirty="0" err="1">
                <a:latin typeface="Lucida Console" panose="020B0609040504020204" pitchFamily="49" charset="0"/>
              </a:rPr>
              <a:t>tmp</a:t>
            </a:r>
            <a:r>
              <a:rPr lang="en-US" sz="1600" dirty="0">
                <a:latin typeface="Lucida Console" panose="020B0609040504020204" pitchFamily="49" charset="0"/>
              </a:rPr>
              <a:t> = </a:t>
            </a:r>
            <a:r>
              <a:rPr lang="en-US" sz="1600" dirty="0" err="1">
                <a:latin typeface="Lucida Console" panose="020B0609040504020204" pitchFamily="49" charset="0"/>
              </a:rPr>
              <a:t>tmp</a:t>
            </a:r>
            <a:r>
              <a:rPr lang="en-US" sz="1600" dirty="0">
                <a:latin typeface="Lucida Console" panose="020B0609040504020204" pitchFamily="49" charset="0"/>
              </a:rPr>
              <a:t> + 1</a:t>
            </a:r>
          </a:p>
          <a:p>
            <a:pPr lvl="1"/>
            <a:r>
              <a:rPr lang="en-US" sz="1600" dirty="0">
                <a:latin typeface="Lucida Console" panose="020B0609040504020204" pitchFamily="49" charset="0"/>
              </a:rPr>
              <a:t>  if </a:t>
            </a:r>
            <a:r>
              <a:rPr lang="en-US" sz="1600" dirty="0" err="1">
                <a:latin typeface="Lucida Console" panose="020B0609040504020204" pitchFamily="49" charset="0"/>
              </a:rPr>
              <a:t>largest_bid</a:t>
            </a:r>
            <a:r>
              <a:rPr lang="en-US" sz="1600" dirty="0">
                <a:latin typeface="Lucida Console" panose="020B0609040504020204" pitchFamily="49" charset="0"/>
              </a:rPr>
              <a:t> == bid:</a:t>
            </a:r>
          </a:p>
          <a:p>
            <a:pPr lvl="1"/>
            <a:r>
              <a:rPr lang="en-US" sz="1600" dirty="0">
                <a:latin typeface="Lucida Console" panose="020B0609040504020204" pitchFamily="49" charset="0"/>
              </a:rPr>
              <a:t>    print (</a:t>
            </a:r>
            <a:r>
              <a:rPr lang="en-US" sz="1600" dirty="0" err="1">
                <a:latin typeface="Lucida Console" panose="020B0609040504020204" pitchFamily="49" charset="0"/>
              </a:rPr>
              <a:t>bid_order</a:t>
            </a:r>
            <a:r>
              <a:rPr lang="en-US" sz="1600" dirty="0">
                <a:latin typeface="Lucida Console" panose="020B0609040504020204" pitchFamily="49" charset="0"/>
              </a:rPr>
              <a:t>[</a:t>
            </a:r>
            <a:r>
              <a:rPr lang="en-US" sz="1600" dirty="0" err="1">
                <a:latin typeface="Lucida Console" panose="020B0609040504020204" pitchFamily="49" charset="0"/>
              </a:rPr>
              <a:t>tmp</a:t>
            </a:r>
            <a:r>
              <a:rPr lang="en-US" sz="1600" dirty="0">
                <a:latin typeface="Lucida Console" panose="020B0609040504020204" pitchFamily="49" charset="0"/>
              </a:rPr>
              <a:t>] + " has the winning bid!")</a:t>
            </a:r>
          </a:p>
          <a:p>
            <a:endParaRPr lang="en-US" sz="2800" dirty="0">
              <a:solidFill>
                <a:srgbClr val="1F2A36"/>
              </a:solidFill>
              <a:latin typeface="Lucida Console" panose="020B0609040504020204" pitchFamily="49" charset="0"/>
            </a:endParaRPr>
          </a:p>
          <a:p>
            <a:r>
              <a:rPr lang="en-US" sz="2000" dirty="0">
                <a:solidFill>
                  <a:srgbClr val="1F2A36"/>
                </a:solidFill>
                <a:latin typeface="Avenir Medium" panose="02000503020000020003" pitchFamily="2" charset="0"/>
              </a:rPr>
              <a:t>Hacker is the second to last AND the last to bid. He bid ‘</a:t>
            </a:r>
            <a:r>
              <a:rPr lang="en-US" sz="2000" dirty="0" err="1">
                <a:solidFill>
                  <a:srgbClr val="1F2A36"/>
                </a:solidFill>
                <a:latin typeface="Avenir Medium" panose="02000503020000020003" pitchFamily="2" charset="0"/>
              </a:rPr>
              <a:t>NaN</a:t>
            </a:r>
            <a:r>
              <a:rPr lang="en-US" sz="2000" dirty="0">
                <a:solidFill>
                  <a:srgbClr val="1F2A36"/>
                </a:solidFill>
                <a:latin typeface="Avenir Medium" panose="02000503020000020003" pitchFamily="2" charset="0"/>
              </a:rPr>
              <a:t>’ in a throw-away account and “2” in his real account. But sorted() is so broken the </a:t>
            </a:r>
            <a:r>
              <a:rPr lang="en-US" sz="2000" u="sng" dirty="0">
                <a:solidFill>
                  <a:srgbClr val="1F2A36"/>
                </a:solidFill>
                <a:latin typeface="Avenir Medium" panose="02000503020000020003" pitchFamily="2" charset="0"/>
              </a:rPr>
              <a:t>hacker appears to be the highest bid!</a:t>
            </a:r>
            <a:endParaRPr lang="en-US" sz="2000" dirty="0">
              <a:solidFill>
                <a:srgbClr val="1F2A36"/>
              </a:solidFill>
              <a:latin typeface="Avenir Medium" panose="02000503020000020003" pitchFamily="2" charset="0"/>
            </a:endParaRPr>
          </a:p>
          <a:p>
            <a:pPr lvl="1"/>
            <a:r>
              <a:rPr lang="en-US" sz="1600" dirty="0">
                <a:solidFill>
                  <a:schemeClr val="accent1"/>
                </a:solidFill>
                <a:latin typeface="Lucida Console" panose="020B0609040504020204" pitchFamily="49" charset="0"/>
              </a:rPr>
              <a:t>Hacker has the winning bid!</a:t>
            </a:r>
          </a:p>
        </p:txBody>
      </p:sp>
    </p:spTree>
    <p:extLst>
      <p:ext uri="{BB962C8B-B14F-4D97-AF65-F5344CB8AC3E}">
        <p14:creationId xmlns:p14="http://schemas.microsoft.com/office/powerpoint/2010/main" val="3939712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2012026" cy="523220"/>
          </a:xfrm>
          <a:prstGeom prst="rect">
            <a:avLst/>
          </a:prstGeom>
        </p:spPr>
        <p:txBody>
          <a:bodyPr wrap="none">
            <a:spAutoFit/>
          </a:bodyPr>
          <a:lstStyle/>
          <a:p>
            <a:r>
              <a:rPr lang="en-US" sz="2800" b="1" dirty="0">
                <a:solidFill>
                  <a:srgbClr val="FFFFFF"/>
                </a:solidFill>
                <a:latin typeface="Avenir Black" panose="02000503020000020003" pitchFamily="2" charset="0"/>
              </a:rPr>
              <a:t>Marco was</a:t>
            </a:r>
          </a:p>
        </p:txBody>
      </p:sp>
      <p:sp>
        <p:nvSpPr>
          <p:cNvPr id="6" name="Rectangle 5">
            <a:extLst>
              <a:ext uri="{FF2B5EF4-FFF2-40B4-BE49-F238E27FC236}">
                <a16:creationId xmlns:a16="http://schemas.microsoft.com/office/drawing/2014/main" id="{3F24C1DC-C257-C34B-9F86-74371AD47639}"/>
              </a:ext>
            </a:extLst>
          </p:cNvPr>
          <p:cNvSpPr/>
          <p:nvPr/>
        </p:nvSpPr>
        <p:spPr>
          <a:xfrm>
            <a:off x="352246" y="1521254"/>
            <a:ext cx="4662252"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Right</a:t>
            </a:r>
            <a:endParaRPr lang="en-US" sz="7200" b="1" dirty="0">
              <a:solidFill>
                <a:srgbClr val="FFFFFF"/>
              </a:solidFill>
              <a:effectLst/>
              <a:latin typeface="Avenir Black" panose="02000503020000020003" pitchFamily="2" charset="0"/>
            </a:endParaRPr>
          </a:p>
        </p:txBody>
      </p:sp>
      <p:sp>
        <p:nvSpPr>
          <p:cNvPr id="7" name="Rectangle 6">
            <a:extLst>
              <a:ext uri="{FF2B5EF4-FFF2-40B4-BE49-F238E27FC236}">
                <a16:creationId xmlns:a16="http://schemas.microsoft.com/office/drawing/2014/main" id="{83068F4A-03AB-A24C-8CEC-2C28A8B789B1}"/>
              </a:ext>
            </a:extLst>
          </p:cNvPr>
          <p:cNvSpPr/>
          <p:nvPr/>
        </p:nvSpPr>
        <p:spPr>
          <a:xfrm>
            <a:off x="5014498" y="4892788"/>
            <a:ext cx="6642376" cy="2123658"/>
          </a:xfrm>
          <a:prstGeom prst="rect">
            <a:avLst/>
          </a:prstGeom>
        </p:spPr>
        <p:txBody>
          <a:bodyPr wrap="square">
            <a:spAutoFit/>
          </a:bodyPr>
          <a:lstStyle/>
          <a:p>
            <a:r>
              <a:rPr lang="en-US" sz="1600" dirty="0">
                <a:latin typeface="Avenir Book" panose="02000503020000020003" pitchFamily="2" charset="0"/>
                <a:hlinkClick r:id="rId3"/>
              </a:rPr>
              <a:t>steven.daprano</a:t>
            </a:r>
            <a:r>
              <a:rPr lang="en-US" sz="1600" dirty="0">
                <a:latin typeface="Avenir Book" panose="02000503020000020003" pitchFamily="2" charset="0"/>
              </a:rPr>
              <a:t> (Steven </a:t>
            </a:r>
            <a:r>
              <a:rPr lang="en-US" sz="1600" dirty="0" err="1">
                <a:latin typeface="Avenir Book" panose="02000503020000020003" pitchFamily="2" charset="0"/>
              </a:rPr>
              <a:t>D'Aprano</a:t>
            </a:r>
            <a:r>
              <a:rPr lang="en-US" sz="1600" dirty="0">
                <a:latin typeface="Avenir Book" panose="02000503020000020003" pitchFamily="2" charset="0"/>
              </a:rPr>
              <a:t>) December 16, 2019, 1:01am #11 </a:t>
            </a:r>
          </a:p>
          <a:p>
            <a:r>
              <a:rPr lang="en-US" sz="1600" i="1" dirty="0">
                <a:latin typeface="Avenir Book" panose="02000503020000020003" pitchFamily="2" charset="0"/>
              </a:rPr>
              <a:t>min and max don’t just operate on IEEE-754 values, they operate on</a:t>
            </a:r>
            <a:br>
              <a:rPr lang="en-US" sz="1600" i="1" dirty="0">
                <a:latin typeface="Avenir Book" panose="02000503020000020003" pitchFamily="2" charset="0"/>
              </a:rPr>
            </a:br>
            <a:r>
              <a:rPr lang="en-US" sz="1600" i="1" dirty="0">
                <a:latin typeface="Avenir Book" panose="02000503020000020003" pitchFamily="2" charset="0"/>
              </a:rPr>
              <a:t>arbitrary objects that can do anything.</a:t>
            </a:r>
          </a:p>
          <a:p>
            <a:endParaRPr lang="en-US" sz="1600" i="1" dirty="0">
              <a:latin typeface="Avenir Book" panose="02000503020000020003" pitchFamily="2" charset="0"/>
            </a:endParaRPr>
          </a:p>
          <a:p>
            <a:r>
              <a:rPr lang="en-US" sz="1600" i="1" dirty="0">
                <a:highlight>
                  <a:srgbClr val="FFFF00"/>
                </a:highlight>
                <a:latin typeface="Avenir Book" panose="02000503020000020003" pitchFamily="2" charset="0"/>
              </a:rPr>
              <a:t>Marco, I’m done with this thread. Write a PEP, or move on.</a:t>
            </a:r>
          </a:p>
          <a:p>
            <a:r>
              <a:rPr lang="en-US" sz="1600" i="1" dirty="0">
                <a:latin typeface="Avenir Book" panose="02000503020000020003" pitchFamily="2" charset="0"/>
              </a:rPr>
              <a:t>…</a:t>
            </a:r>
          </a:p>
          <a:p>
            <a:r>
              <a:rPr lang="en-US" sz="1600" i="1" dirty="0">
                <a:latin typeface="Avenir Book" panose="02000503020000020003" pitchFamily="2" charset="0"/>
              </a:rPr>
              <a:t>Having sort check every item to see whether it is a NAN or not would</a:t>
            </a:r>
            <a:br>
              <a:rPr lang="en-US" sz="1600" i="1" dirty="0">
                <a:latin typeface="Avenir Book" panose="02000503020000020003" pitchFamily="2" charset="0"/>
              </a:rPr>
            </a:br>
            <a:r>
              <a:rPr lang="en-US" sz="1600" i="1" dirty="0">
                <a:latin typeface="Avenir Book" panose="02000503020000020003" pitchFamily="2" charset="0"/>
              </a:rPr>
              <a:t>unnecessarily slow sorting down too much.</a:t>
            </a:r>
            <a:endParaRPr lang="en-US" sz="1600" i="1" dirty="0">
              <a:highlight>
                <a:srgbClr val="FFFF00"/>
              </a:highlight>
              <a:latin typeface="Avenir Book" panose="02000503020000020003" pitchFamily="2" charset="0"/>
            </a:endParaRPr>
          </a:p>
        </p:txBody>
      </p:sp>
      <p:pic>
        <p:nvPicPr>
          <p:cNvPr id="3" name="Picture 2">
            <a:extLst>
              <a:ext uri="{FF2B5EF4-FFF2-40B4-BE49-F238E27FC236}">
                <a16:creationId xmlns:a16="http://schemas.microsoft.com/office/drawing/2014/main" id="{382D3EB2-B182-4049-B300-F8F81ECDAE1F}"/>
              </a:ext>
            </a:extLst>
          </p:cNvPr>
          <p:cNvPicPr>
            <a:picLocks noChangeAspect="1"/>
          </p:cNvPicPr>
          <p:nvPr/>
        </p:nvPicPr>
        <p:blipFill>
          <a:blip r:embed="rId4"/>
          <a:stretch>
            <a:fillRect/>
          </a:stretch>
        </p:blipFill>
        <p:spPr>
          <a:xfrm>
            <a:off x="5014498" y="0"/>
            <a:ext cx="6987002" cy="4932534"/>
          </a:xfrm>
          <a:prstGeom prst="rect">
            <a:avLst/>
          </a:prstGeom>
        </p:spPr>
      </p:pic>
      <p:sp>
        <p:nvSpPr>
          <p:cNvPr id="12" name="Rectangle 11">
            <a:extLst>
              <a:ext uri="{FF2B5EF4-FFF2-40B4-BE49-F238E27FC236}">
                <a16:creationId xmlns:a16="http://schemas.microsoft.com/office/drawing/2014/main" id="{3A10A3B0-7B60-8A44-B092-A9D23BA71BF0}"/>
              </a:ext>
            </a:extLst>
          </p:cNvPr>
          <p:cNvSpPr/>
          <p:nvPr/>
        </p:nvSpPr>
        <p:spPr>
          <a:xfrm>
            <a:off x="352246" y="2348805"/>
            <a:ext cx="3976535" cy="2862322"/>
          </a:xfrm>
          <a:prstGeom prst="rect">
            <a:avLst/>
          </a:prstGeom>
        </p:spPr>
        <p:txBody>
          <a:bodyPr wrap="square">
            <a:spAutoFit/>
          </a:bodyPr>
          <a:lstStyle/>
          <a:p>
            <a:r>
              <a:rPr lang="en-US" dirty="0">
                <a:solidFill>
                  <a:schemeClr val="bg1"/>
                </a:solidFill>
                <a:latin typeface="Avenir Medium" panose="02000503020000020003" pitchFamily="2" charset="0"/>
              </a:rPr>
              <a:t>Marco knew! But Steven told him he was done and submit a python enhancement proposal or move on.  Ouch! This has been sitting within Python forever and known and ignored since early 2021!</a:t>
            </a:r>
          </a:p>
          <a:p>
            <a:endParaRPr lang="en-US" dirty="0">
              <a:solidFill>
                <a:schemeClr val="bg1"/>
              </a:solidFill>
              <a:latin typeface="Avenir Medium" panose="02000503020000020003" pitchFamily="2" charset="0"/>
            </a:endParaRPr>
          </a:p>
          <a:p>
            <a:r>
              <a:rPr lang="en-US" dirty="0">
                <a:solidFill>
                  <a:schemeClr val="bg1"/>
                </a:solidFill>
                <a:hlinkClick r:id="rId5">
                  <a:extLst>
                    <a:ext uri="{A12FA001-AC4F-418D-AE19-62706E023703}">
                      <ahyp:hlinkClr xmlns:ahyp="http://schemas.microsoft.com/office/drawing/2018/hyperlinkcolor" val="tx"/>
                    </a:ext>
                  </a:extLst>
                </a:hlinkClick>
              </a:rPr>
              <a:t>https://discuss.python.org/t/nan-breaks-min-max-and-sorting-functions-a-solution/2868</a:t>
            </a:r>
            <a:endParaRPr lang="en-US" dirty="0">
              <a:solidFill>
                <a:schemeClr val="bg1"/>
              </a:solidFill>
            </a:endParaRPr>
          </a:p>
        </p:txBody>
      </p:sp>
      <p:pic>
        <p:nvPicPr>
          <p:cNvPr id="4102" name="Picture 6">
            <a:extLst>
              <a:ext uri="{FF2B5EF4-FFF2-40B4-BE49-F238E27FC236}">
                <a16:creationId xmlns:a16="http://schemas.microsoft.com/office/drawing/2014/main" id="{A81A9850-CC69-CD4D-8AED-D11173E50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452" y="5211127"/>
            <a:ext cx="2535423" cy="1521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63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1980029" cy="523220"/>
          </a:xfrm>
          <a:prstGeom prst="rect">
            <a:avLst/>
          </a:prstGeom>
        </p:spPr>
        <p:txBody>
          <a:bodyPr wrap="none">
            <a:spAutoFit/>
          </a:bodyPr>
          <a:lstStyle/>
          <a:p>
            <a:r>
              <a:rPr lang="en-US" sz="2800" b="1" dirty="0" err="1">
                <a:solidFill>
                  <a:srgbClr val="FFFFFF"/>
                </a:solidFill>
                <a:effectLst/>
                <a:latin typeface="Avenir Black" panose="02000503020000020003" pitchFamily="2" charset="0"/>
              </a:rPr>
              <a:t>Dict</a:t>
            </a:r>
            <a:r>
              <a:rPr lang="en-US" sz="2800" b="1" dirty="0">
                <a:solidFill>
                  <a:srgbClr val="FFFFFF"/>
                </a:solidFill>
                <a:effectLst/>
                <a:latin typeface="Avenir Black" panose="02000503020000020003" pitchFamily="2" charset="0"/>
              </a:rPr>
              <a:t> Name</a:t>
            </a: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853994"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Collision</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67306" y="2628218"/>
            <a:ext cx="3976535" cy="646331"/>
          </a:xfrm>
          <a:prstGeom prst="rect">
            <a:avLst/>
          </a:prstGeom>
        </p:spPr>
        <p:txBody>
          <a:bodyPr wrap="square">
            <a:spAutoFit/>
          </a:bodyPr>
          <a:lstStyle/>
          <a:p>
            <a:r>
              <a:rPr lang="en-US" dirty="0">
                <a:solidFill>
                  <a:schemeClr val="bg1"/>
                </a:solidFill>
                <a:latin typeface="Avenir Medium" panose="02000503020000020003" pitchFamily="2" charset="0"/>
              </a:rPr>
              <a:t>Python should never have more than one key of the same name… but…</a:t>
            </a:r>
          </a:p>
        </p:txBody>
      </p:sp>
      <p:sp>
        <p:nvSpPr>
          <p:cNvPr id="7" name="Rectangle 6">
            <a:extLst>
              <a:ext uri="{FF2B5EF4-FFF2-40B4-BE49-F238E27FC236}">
                <a16:creationId xmlns:a16="http://schemas.microsoft.com/office/drawing/2014/main" id="{9DB9195C-A755-674B-B124-26C280FC6C2D}"/>
              </a:ext>
            </a:extLst>
          </p:cNvPr>
          <p:cNvSpPr/>
          <p:nvPr/>
        </p:nvSpPr>
        <p:spPr>
          <a:xfrm>
            <a:off x="4951149" y="3274549"/>
            <a:ext cx="7134833" cy="2862322"/>
          </a:xfrm>
          <a:prstGeom prst="rect">
            <a:avLst/>
          </a:prstGeom>
        </p:spPr>
        <p:txBody>
          <a:bodyPr wrap="square">
            <a:spAutoFit/>
          </a:bodyPr>
          <a:lstStyle/>
          <a:p>
            <a:r>
              <a:rPr lang="en-US" dirty="0">
                <a:latin typeface="Avenir Book" panose="02000503020000020003" pitchFamily="2" charset="0"/>
              </a:rPr>
              <a:t>This could be disastrous if you have the expectation of uniqueness. Let’s say no single key can have a value of &gt; 321</a:t>
            </a:r>
          </a:p>
          <a:p>
            <a:pPr lvl="1"/>
            <a:r>
              <a:rPr lang="en-US" dirty="0">
                <a:latin typeface="Lucida Console" panose="020B0609040504020204" pitchFamily="49" charset="0"/>
              </a:rPr>
              <a:t>&gt;&gt;&gt; whatever = {float('Nan'): 321, float('</a:t>
            </a:r>
            <a:r>
              <a:rPr lang="en-US" dirty="0" err="1">
                <a:latin typeface="Lucida Console" panose="020B0609040504020204" pitchFamily="49" charset="0"/>
              </a:rPr>
              <a:t>NaN</a:t>
            </a:r>
            <a:r>
              <a:rPr lang="en-US" dirty="0">
                <a:latin typeface="Lucida Console" panose="020B0609040504020204" pitchFamily="49" charset="0"/>
              </a:rPr>
              <a:t>'): 123}</a:t>
            </a:r>
          </a:p>
          <a:p>
            <a:pPr lvl="1"/>
            <a:r>
              <a:rPr lang="en-US" dirty="0">
                <a:latin typeface="Lucida Console" panose="020B0609040504020204" pitchFamily="49" charset="0"/>
              </a:rPr>
              <a:t>&gt;&gt;&gt; whatever</a:t>
            </a:r>
          </a:p>
          <a:p>
            <a:pPr lvl="1"/>
            <a:r>
              <a:rPr lang="en-US" dirty="0">
                <a:solidFill>
                  <a:schemeClr val="accent1"/>
                </a:solidFill>
                <a:latin typeface="Lucida Console" panose="020B0609040504020204" pitchFamily="49" charset="0"/>
              </a:rPr>
              <a:t>{nan: 321, nan: 123}</a:t>
            </a:r>
          </a:p>
          <a:p>
            <a:pPr lvl="1"/>
            <a:r>
              <a:rPr lang="en-US" dirty="0">
                <a:latin typeface="Lucida Console" panose="020B0609040504020204" pitchFamily="49" charset="0"/>
              </a:rPr>
              <a:t>&gt;&gt;&gt; whatever = {complex('Nan'): 321, complex('</a:t>
            </a:r>
            <a:r>
              <a:rPr lang="en-US" dirty="0" err="1">
                <a:latin typeface="Lucida Console" panose="020B0609040504020204" pitchFamily="49" charset="0"/>
              </a:rPr>
              <a:t>NaN</a:t>
            </a:r>
            <a:r>
              <a:rPr lang="en-US" dirty="0">
                <a:latin typeface="Lucida Console" panose="020B0609040504020204" pitchFamily="49" charset="0"/>
              </a:rPr>
              <a:t>'): 123}</a:t>
            </a:r>
          </a:p>
          <a:p>
            <a:pPr lvl="1"/>
            <a:r>
              <a:rPr lang="en-US" dirty="0">
                <a:latin typeface="Lucida Console" panose="020B0609040504020204" pitchFamily="49" charset="0"/>
              </a:rPr>
              <a:t>&gt;&gt;&gt; whatever</a:t>
            </a:r>
          </a:p>
          <a:p>
            <a:pPr lvl="1"/>
            <a:r>
              <a:rPr lang="en-US" dirty="0">
                <a:solidFill>
                  <a:schemeClr val="accent1"/>
                </a:solidFill>
                <a:latin typeface="Lucida Console" panose="020B0609040504020204" pitchFamily="49" charset="0"/>
              </a:rPr>
              <a:t>{(nan+0j): 321, (nan+0j): 123}</a:t>
            </a:r>
          </a:p>
        </p:txBody>
      </p:sp>
      <p:pic>
        <p:nvPicPr>
          <p:cNvPr id="2" name="Picture 1">
            <a:extLst>
              <a:ext uri="{FF2B5EF4-FFF2-40B4-BE49-F238E27FC236}">
                <a16:creationId xmlns:a16="http://schemas.microsoft.com/office/drawing/2014/main" id="{EAFF82B8-CA8D-744F-ABBD-5058992CE0B0}"/>
              </a:ext>
            </a:extLst>
          </p:cNvPr>
          <p:cNvPicPr>
            <a:picLocks noChangeAspect="1"/>
          </p:cNvPicPr>
          <p:nvPr/>
        </p:nvPicPr>
        <p:blipFill>
          <a:blip r:embed="rId3"/>
          <a:stretch>
            <a:fillRect/>
          </a:stretch>
        </p:blipFill>
        <p:spPr>
          <a:xfrm>
            <a:off x="4845132" y="0"/>
            <a:ext cx="7346868" cy="2754130"/>
          </a:xfrm>
          <a:prstGeom prst="rect">
            <a:avLst/>
          </a:prstGeom>
        </p:spPr>
      </p:pic>
      <p:sp>
        <p:nvSpPr>
          <p:cNvPr id="3" name="Donut 2">
            <a:extLst>
              <a:ext uri="{FF2B5EF4-FFF2-40B4-BE49-F238E27FC236}">
                <a16:creationId xmlns:a16="http://schemas.microsoft.com/office/drawing/2014/main" id="{B8DAC7FE-98A4-5046-80BA-76D98F14BB47}"/>
              </a:ext>
            </a:extLst>
          </p:cNvPr>
          <p:cNvSpPr/>
          <p:nvPr/>
        </p:nvSpPr>
        <p:spPr>
          <a:xfrm>
            <a:off x="5115606" y="1844567"/>
            <a:ext cx="7715286" cy="696257"/>
          </a:xfrm>
          <a:prstGeom prst="donut">
            <a:avLst>
              <a:gd name="adj" fmla="val 725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482" name="Picture 2">
            <a:extLst>
              <a:ext uri="{FF2B5EF4-FFF2-40B4-BE49-F238E27FC236}">
                <a16:creationId xmlns:a16="http://schemas.microsoft.com/office/drawing/2014/main" id="{3D2C79F6-C604-D04E-9ECC-6967551C0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21" y="3534758"/>
            <a:ext cx="3063032" cy="306303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BC936C7D-4AEC-DB42-9433-9467B970660A}"/>
              </a:ext>
            </a:extLst>
          </p:cNvPr>
          <p:cNvSpPr/>
          <p:nvPr/>
        </p:nvSpPr>
        <p:spPr>
          <a:xfrm>
            <a:off x="2743200" y="3274549"/>
            <a:ext cx="1889760" cy="1282211"/>
          </a:xfrm>
          <a:prstGeom prst="wedgeRoundRectCallout">
            <a:avLst>
              <a:gd name="adj1" fmla="val -61962"/>
              <a:gd name="adj2" fmla="val 6368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 universe should have two, where there was one.</a:t>
            </a:r>
          </a:p>
        </p:txBody>
      </p:sp>
    </p:spTree>
    <p:extLst>
      <p:ext uri="{BB962C8B-B14F-4D97-AF65-F5344CB8AC3E}">
        <p14:creationId xmlns:p14="http://schemas.microsoft.com/office/powerpoint/2010/main" val="4053620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AC491A-44E9-2B45-8598-9CA7DE2F681E}"/>
              </a:ext>
            </a:extLst>
          </p:cNvPr>
          <p:cNvSpPr/>
          <p:nvPr/>
        </p:nvSpPr>
        <p:spPr>
          <a:xfrm>
            <a:off x="548134" y="670468"/>
            <a:ext cx="10427342" cy="769441"/>
          </a:xfrm>
          <a:prstGeom prst="rect">
            <a:avLst/>
          </a:prstGeom>
        </p:spPr>
        <p:txBody>
          <a:bodyPr wrap="none">
            <a:spAutoFit/>
          </a:bodyPr>
          <a:lstStyle/>
          <a:p>
            <a:r>
              <a:rPr lang="en-US" sz="4400" b="1" dirty="0" err="1">
                <a:latin typeface="Avenir Black" panose="02000503020000020003" pitchFamily="2" charset="0"/>
              </a:rPr>
              <a:t>Dict</a:t>
            </a:r>
            <a:r>
              <a:rPr lang="en-US" sz="4400" b="1" dirty="0">
                <a:latin typeface="Avenir Black" panose="02000503020000020003" pitchFamily="2" charset="0"/>
              </a:rPr>
              <a:t> Non-</a:t>
            </a:r>
            <a:r>
              <a:rPr lang="en-US" sz="4400" b="1" dirty="0" err="1">
                <a:latin typeface="Avenir Black" panose="02000503020000020003" pitchFamily="2" charset="0"/>
              </a:rPr>
              <a:t>Dedup</a:t>
            </a:r>
            <a:r>
              <a:rPr lang="en-US" sz="4400" b="1" dirty="0">
                <a:latin typeface="Avenir Black" panose="02000503020000020003" pitchFamily="2" charset="0"/>
              </a:rPr>
              <a:t> Conflict Failure Mode</a:t>
            </a:r>
          </a:p>
        </p:txBody>
      </p:sp>
      <p:sp>
        <p:nvSpPr>
          <p:cNvPr id="7" name="Rectangle 6">
            <a:extLst>
              <a:ext uri="{FF2B5EF4-FFF2-40B4-BE49-F238E27FC236}">
                <a16:creationId xmlns:a16="http://schemas.microsoft.com/office/drawing/2014/main" id="{F8C0E10E-AE16-F646-8C97-B75351C10BCB}"/>
              </a:ext>
            </a:extLst>
          </p:cNvPr>
          <p:cNvSpPr/>
          <p:nvPr/>
        </p:nvSpPr>
        <p:spPr>
          <a:xfrm>
            <a:off x="548134" y="1594750"/>
            <a:ext cx="10996166" cy="5262979"/>
          </a:xfrm>
          <a:prstGeom prst="rect">
            <a:avLst/>
          </a:prstGeom>
        </p:spPr>
        <p:txBody>
          <a:bodyPr wrap="square">
            <a:spAutoFit/>
          </a:bodyPr>
          <a:lstStyle/>
          <a:p>
            <a:r>
              <a:rPr lang="en-US" sz="2400" dirty="0">
                <a:solidFill>
                  <a:srgbClr val="1F2A36"/>
                </a:solidFill>
                <a:latin typeface="Avenir Medium" panose="02000503020000020003" pitchFamily="2" charset="0"/>
              </a:rPr>
              <a:t>De-dupe the votes using a dictionary (a super common technique) and then calculate the votes!</a:t>
            </a:r>
          </a:p>
          <a:p>
            <a:pPr lvl="1"/>
            <a:r>
              <a:rPr lang="en-US" sz="1600" dirty="0" err="1">
                <a:latin typeface="Lucida Console" panose="020B0609040504020204" pitchFamily="49" charset="0"/>
              </a:rPr>
              <a:t>user_votes</a:t>
            </a:r>
            <a:r>
              <a:rPr lang="en-US" sz="1600" dirty="0">
                <a:latin typeface="Lucida Console" panose="020B0609040504020204" pitchFamily="49" charset="0"/>
              </a:rPr>
              <a:t> = </a:t>
            </a:r>
            <a:r>
              <a:rPr lang="en-US" sz="1600" dirty="0">
                <a:highlight>
                  <a:srgbClr val="00FF00"/>
                </a:highlight>
                <a:latin typeface="Lucida Console" panose="020B0609040504020204" pitchFamily="49" charset="0"/>
              </a:rPr>
              <a:t>{</a:t>
            </a:r>
          </a:p>
          <a:p>
            <a:pPr lvl="1"/>
            <a:r>
              <a:rPr lang="en-US" sz="1600" dirty="0">
                <a:latin typeface="Lucida Console" panose="020B0609040504020204" pitchFamily="49" charset="0"/>
              </a:rPr>
              <a:t>               float('1'): 'sue’, float('2'): 'sue',</a:t>
            </a:r>
          </a:p>
          <a:p>
            <a:pPr lvl="1"/>
            <a:r>
              <a:rPr lang="en-US" sz="1600" dirty="0">
                <a:latin typeface="Lucida Console" panose="020B0609040504020204" pitchFamily="49" charset="0"/>
              </a:rPr>
              <a:t>               </a:t>
            </a:r>
            <a:r>
              <a:rPr lang="en-US" sz="1600" dirty="0">
                <a:highlight>
                  <a:srgbClr val="FFFF00"/>
                </a:highlight>
                <a:latin typeface="Lucida Console" panose="020B0609040504020204" pitchFamily="49" charset="0"/>
              </a:rPr>
              <a:t>float('</a:t>
            </a:r>
            <a:r>
              <a:rPr lang="en-US" sz="1600" dirty="0" err="1">
                <a:highlight>
                  <a:srgbClr val="FFFF00"/>
                </a:highlight>
                <a:latin typeface="Lucida Console" panose="020B0609040504020204" pitchFamily="49" charset="0"/>
              </a:rPr>
              <a:t>NaN</a:t>
            </a:r>
            <a:r>
              <a:rPr lang="en-US" sz="1600" dirty="0">
                <a:highlight>
                  <a:srgbClr val="FFFF00"/>
                </a:highlight>
                <a:latin typeface="Lucida Console" panose="020B0609040504020204" pitchFamily="49" charset="0"/>
              </a:rPr>
              <a:t>')</a:t>
            </a:r>
            <a:r>
              <a:rPr lang="en-US" sz="1600" dirty="0">
                <a:latin typeface="Lucida Console" panose="020B0609040504020204" pitchFamily="49" charset="0"/>
              </a:rPr>
              <a:t>: 'hacker’, </a:t>
            </a:r>
            <a:r>
              <a:rPr lang="en-US" sz="1600" dirty="0">
                <a:highlight>
                  <a:srgbClr val="FFFF00"/>
                </a:highlight>
                <a:latin typeface="Lucida Console" panose="020B0609040504020204" pitchFamily="49" charset="0"/>
              </a:rPr>
              <a:t>float('</a:t>
            </a:r>
            <a:r>
              <a:rPr lang="en-US" sz="1600" dirty="0" err="1">
                <a:highlight>
                  <a:srgbClr val="FFFF00"/>
                </a:highlight>
                <a:latin typeface="Lucida Console" panose="020B0609040504020204" pitchFamily="49" charset="0"/>
              </a:rPr>
              <a:t>NaN</a:t>
            </a:r>
            <a:r>
              <a:rPr lang="en-US" sz="1600" dirty="0">
                <a:highlight>
                  <a:srgbClr val="FFFF00"/>
                </a:highlight>
                <a:latin typeface="Lucida Console" panose="020B0609040504020204" pitchFamily="49" charset="0"/>
              </a:rPr>
              <a:t>')</a:t>
            </a:r>
            <a:r>
              <a:rPr lang="en-US" sz="1600" dirty="0">
                <a:latin typeface="Lucida Console" panose="020B0609040504020204" pitchFamily="49" charset="0"/>
              </a:rPr>
              <a:t>: 'hacker',</a:t>
            </a:r>
          </a:p>
          <a:p>
            <a:pPr lvl="1"/>
            <a:r>
              <a:rPr lang="en-US" sz="1600" dirty="0">
                <a:latin typeface="Lucida Console" panose="020B0609040504020204" pitchFamily="49" charset="0"/>
              </a:rPr>
              <a:t>               </a:t>
            </a:r>
            <a:r>
              <a:rPr lang="en-US" sz="1600" dirty="0">
                <a:highlight>
                  <a:srgbClr val="FFFF00"/>
                </a:highlight>
                <a:latin typeface="Lucida Console" panose="020B0609040504020204" pitchFamily="49" charset="0"/>
              </a:rPr>
              <a:t>float('</a:t>
            </a:r>
            <a:r>
              <a:rPr lang="en-US" sz="1600" dirty="0" err="1">
                <a:highlight>
                  <a:srgbClr val="FFFF00"/>
                </a:highlight>
                <a:latin typeface="Lucida Console" panose="020B0609040504020204" pitchFamily="49" charset="0"/>
              </a:rPr>
              <a:t>NaN</a:t>
            </a:r>
            <a:r>
              <a:rPr lang="en-US" sz="1600" dirty="0">
                <a:highlight>
                  <a:srgbClr val="FFFF00"/>
                </a:highlight>
                <a:latin typeface="Lucida Console" panose="020B0609040504020204" pitchFamily="49" charset="0"/>
              </a:rPr>
              <a:t>')</a:t>
            </a:r>
            <a:r>
              <a:rPr lang="en-US" sz="1600" dirty="0">
                <a:latin typeface="Lucida Console" panose="020B0609040504020204" pitchFamily="49" charset="0"/>
              </a:rPr>
              <a:t>: 'hacker'</a:t>
            </a:r>
            <a:r>
              <a:rPr lang="en-US" sz="1600" dirty="0">
                <a:highlight>
                  <a:srgbClr val="00FF00"/>
                </a:highlight>
                <a:latin typeface="Lucida Console" panose="020B0609040504020204" pitchFamily="49" charset="0"/>
              </a:rPr>
              <a:t>}</a:t>
            </a:r>
          </a:p>
          <a:p>
            <a:pPr lvl="1"/>
            <a:r>
              <a:rPr lang="en-US" sz="1600" dirty="0">
                <a:latin typeface="Lucida Console" panose="020B0609040504020204" pitchFamily="49" charset="0"/>
              </a:rPr>
              <a:t>votes = {}</a:t>
            </a:r>
          </a:p>
          <a:p>
            <a:pPr lvl="1"/>
            <a:r>
              <a:rPr lang="en-US" sz="1600" dirty="0">
                <a:highlight>
                  <a:srgbClr val="00FF00"/>
                </a:highlight>
                <a:latin typeface="Lucida Console" panose="020B0609040504020204" pitchFamily="49" charset="0"/>
              </a:rPr>
              <a:t>for user in </a:t>
            </a:r>
            <a:r>
              <a:rPr lang="en-US" sz="1600" dirty="0" err="1">
                <a:highlight>
                  <a:srgbClr val="00FF00"/>
                </a:highlight>
                <a:latin typeface="Lucida Console" panose="020B0609040504020204" pitchFamily="49" charset="0"/>
              </a:rPr>
              <a:t>user_votes</a:t>
            </a:r>
            <a:r>
              <a:rPr lang="en-US" sz="1600" dirty="0">
                <a:highlight>
                  <a:srgbClr val="00FF00"/>
                </a:highlight>
                <a:latin typeface="Lucida Console" panose="020B0609040504020204" pitchFamily="49" charset="0"/>
              </a:rPr>
              <a:t>:</a:t>
            </a:r>
          </a:p>
          <a:p>
            <a:pPr lvl="1"/>
            <a:r>
              <a:rPr lang="en-US" sz="1600" dirty="0">
                <a:latin typeface="Lucida Console" panose="020B0609040504020204" pitchFamily="49" charset="0"/>
              </a:rPr>
              <a:t>  if </a:t>
            </a:r>
            <a:r>
              <a:rPr lang="en-US" sz="1600" dirty="0" err="1">
                <a:latin typeface="Lucida Console" panose="020B0609040504020204" pitchFamily="49" charset="0"/>
              </a:rPr>
              <a:t>votes.__contains</a:t>
            </a:r>
            <a:r>
              <a:rPr lang="en-US" sz="1600" dirty="0">
                <a:latin typeface="Lucida Console" panose="020B0609040504020204" pitchFamily="49" charset="0"/>
              </a:rPr>
              <a:t>__(</a:t>
            </a:r>
            <a:r>
              <a:rPr lang="en-US" sz="1600" dirty="0" err="1">
                <a:latin typeface="Lucida Console" panose="020B0609040504020204" pitchFamily="49" charset="0"/>
              </a:rPr>
              <a:t>user_votes</a:t>
            </a:r>
            <a:r>
              <a:rPr lang="en-US" sz="1600" dirty="0">
                <a:latin typeface="Lucida Console" panose="020B0609040504020204" pitchFamily="49" charset="0"/>
              </a:rPr>
              <a:t>[user]):</a:t>
            </a:r>
          </a:p>
          <a:p>
            <a:pPr lvl="1"/>
            <a:r>
              <a:rPr lang="en-US" sz="1600" dirty="0">
                <a:latin typeface="Lucida Console" panose="020B0609040504020204" pitchFamily="49" charset="0"/>
              </a:rPr>
              <a:t>    </a:t>
            </a:r>
            <a:r>
              <a:rPr lang="en-US" sz="1600" dirty="0">
                <a:highlight>
                  <a:srgbClr val="00FF00"/>
                </a:highlight>
                <a:latin typeface="Lucida Console" panose="020B0609040504020204" pitchFamily="49" charset="0"/>
              </a:rPr>
              <a:t>votes[</a:t>
            </a:r>
            <a:r>
              <a:rPr lang="en-US" sz="1600" dirty="0" err="1">
                <a:highlight>
                  <a:srgbClr val="00FF00"/>
                </a:highlight>
                <a:latin typeface="Lucida Console" panose="020B0609040504020204" pitchFamily="49" charset="0"/>
              </a:rPr>
              <a:t>user_votes</a:t>
            </a:r>
            <a:r>
              <a:rPr lang="en-US" sz="1600" dirty="0">
                <a:highlight>
                  <a:srgbClr val="00FF00"/>
                </a:highlight>
                <a:latin typeface="Lucida Console" panose="020B0609040504020204" pitchFamily="49" charset="0"/>
              </a:rPr>
              <a:t>[user]] = votes[</a:t>
            </a:r>
            <a:r>
              <a:rPr lang="en-US" sz="1600" dirty="0" err="1">
                <a:highlight>
                  <a:srgbClr val="00FF00"/>
                </a:highlight>
                <a:latin typeface="Lucida Console" panose="020B0609040504020204" pitchFamily="49" charset="0"/>
              </a:rPr>
              <a:t>user_votes</a:t>
            </a:r>
            <a:r>
              <a:rPr lang="en-US" sz="1600" dirty="0">
                <a:highlight>
                  <a:srgbClr val="00FF00"/>
                </a:highlight>
                <a:latin typeface="Lucida Console" panose="020B0609040504020204" pitchFamily="49" charset="0"/>
              </a:rPr>
              <a:t>[user]] + 1</a:t>
            </a:r>
          </a:p>
          <a:p>
            <a:pPr lvl="1"/>
            <a:r>
              <a:rPr lang="en-US" sz="1600" dirty="0">
                <a:latin typeface="Lucida Console" panose="020B0609040504020204" pitchFamily="49" charset="0"/>
              </a:rPr>
              <a:t>  else:</a:t>
            </a:r>
          </a:p>
          <a:p>
            <a:pPr lvl="1"/>
            <a:r>
              <a:rPr lang="en-US" sz="1600" dirty="0">
                <a:latin typeface="Lucida Console" panose="020B0609040504020204" pitchFamily="49" charset="0"/>
              </a:rPr>
              <a:t>    </a:t>
            </a:r>
            <a:r>
              <a:rPr lang="en-US" sz="1600" dirty="0">
                <a:highlight>
                  <a:srgbClr val="00FF00"/>
                </a:highlight>
                <a:latin typeface="Lucida Console" panose="020B0609040504020204" pitchFamily="49" charset="0"/>
              </a:rPr>
              <a:t>votes[</a:t>
            </a:r>
            <a:r>
              <a:rPr lang="en-US" sz="1600" dirty="0" err="1">
                <a:highlight>
                  <a:srgbClr val="00FF00"/>
                </a:highlight>
                <a:latin typeface="Lucida Console" panose="020B0609040504020204" pitchFamily="49" charset="0"/>
              </a:rPr>
              <a:t>user_votes</a:t>
            </a:r>
            <a:r>
              <a:rPr lang="en-US" sz="1600" dirty="0">
                <a:highlight>
                  <a:srgbClr val="00FF00"/>
                </a:highlight>
                <a:latin typeface="Lucida Console" panose="020B0609040504020204" pitchFamily="49" charset="0"/>
              </a:rPr>
              <a:t>[user]] = 1</a:t>
            </a:r>
          </a:p>
          <a:p>
            <a:pPr lvl="1"/>
            <a:r>
              <a:rPr lang="en-US" sz="1600" dirty="0">
                <a:latin typeface="Lucida Console" panose="020B0609040504020204" pitchFamily="49" charset="0"/>
              </a:rPr>
              <a:t>print (votes)</a:t>
            </a:r>
          </a:p>
          <a:p>
            <a:endParaRPr lang="en-US" sz="2400" dirty="0">
              <a:solidFill>
                <a:srgbClr val="1F2A36"/>
              </a:solidFill>
              <a:latin typeface="Avenir Medium" panose="02000503020000020003" pitchFamily="2" charset="0"/>
            </a:endParaRPr>
          </a:p>
          <a:p>
            <a:r>
              <a:rPr lang="en-US" sz="2400" dirty="0">
                <a:solidFill>
                  <a:srgbClr val="1F2A36"/>
                </a:solidFill>
                <a:latin typeface="Avenir Medium" panose="02000503020000020003" pitchFamily="2" charset="0"/>
              </a:rPr>
              <a:t>Two actual users voted and were outvoted by a single Hacker who should have had his votes de-duped.  </a:t>
            </a:r>
            <a:r>
              <a:rPr lang="en-US" sz="2400" u="sng" dirty="0">
                <a:solidFill>
                  <a:srgbClr val="1F2A36"/>
                </a:solidFill>
                <a:latin typeface="Avenir Medium" panose="02000503020000020003" pitchFamily="2" charset="0"/>
              </a:rPr>
              <a:t>Hacker wins the election</a:t>
            </a:r>
            <a:r>
              <a:rPr lang="en-US" sz="2400" dirty="0">
                <a:solidFill>
                  <a:srgbClr val="1F2A36"/>
                </a:solidFill>
                <a:latin typeface="Avenir Medium" panose="02000503020000020003" pitchFamily="2" charset="0"/>
              </a:rPr>
              <a:t>!</a:t>
            </a:r>
          </a:p>
          <a:p>
            <a:pPr lvl="1"/>
            <a:r>
              <a:rPr lang="en-US" sz="1600" dirty="0">
                <a:solidFill>
                  <a:schemeClr val="accent1"/>
                </a:solidFill>
                <a:latin typeface="Lucida Console" panose="020B0609040504020204" pitchFamily="49" charset="0"/>
              </a:rPr>
              <a:t>{'sue': 2, 'hacker': 3}</a:t>
            </a:r>
          </a:p>
          <a:p>
            <a:endParaRPr lang="en-US" sz="2400" dirty="0">
              <a:solidFill>
                <a:schemeClr val="accent1"/>
              </a:solidFill>
              <a:latin typeface="Lucida Console" panose="020B0609040504020204" pitchFamily="49" charset="0"/>
            </a:endParaRPr>
          </a:p>
        </p:txBody>
      </p:sp>
    </p:spTree>
    <p:extLst>
      <p:ext uri="{BB962C8B-B14F-4D97-AF65-F5344CB8AC3E}">
        <p14:creationId xmlns:p14="http://schemas.microsoft.com/office/powerpoint/2010/main" val="46150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2674130" cy="523220"/>
          </a:xfrm>
          <a:prstGeom prst="rect">
            <a:avLst/>
          </a:prstGeom>
        </p:spPr>
        <p:txBody>
          <a:bodyPr wrap="none">
            <a:spAutoFit/>
          </a:bodyPr>
          <a:lstStyle/>
          <a:p>
            <a:r>
              <a:rPr lang="en-US" sz="2800" b="1" dirty="0">
                <a:solidFill>
                  <a:srgbClr val="FFFFFF"/>
                </a:solidFill>
                <a:latin typeface="Avenir Black" panose="02000503020000020003" pitchFamily="2" charset="0"/>
              </a:rPr>
              <a:t>Non-Deduping</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4492886" cy="1034129"/>
          </a:xfrm>
          <a:prstGeom prst="rect">
            <a:avLst/>
          </a:prstGeom>
        </p:spPr>
        <p:txBody>
          <a:bodyPr wrap="square" anchor="t">
            <a:spAutoFit/>
          </a:bodyPr>
          <a:lstStyle/>
          <a:p>
            <a:pPr>
              <a:lnSpc>
                <a:spcPct val="80000"/>
              </a:lnSpc>
            </a:pPr>
            <a:r>
              <a:rPr lang="en-US" sz="7200" b="1" dirty="0">
                <a:solidFill>
                  <a:srgbClr val="FFFFFF"/>
                </a:solidFill>
                <a:effectLst/>
                <a:latin typeface="Avenir Black" panose="02000503020000020003" pitchFamily="2" charset="0"/>
              </a:rPr>
              <a:t>Explained</a:t>
            </a:r>
          </a:p>
        </p:txBody>
      </p:sp>
      <p:sp>
        <p:nvSpPr>
          <p:cNvPr id="14" name="Rectangle 13">
            <a:extLst>
              <a:ext uri="{FF2B5EF4-FFF2-40B4-BE49-F238E27FC236}">
                <a16:creationId xmlns:a16="http://schemas.microsoft.com/office/drawing/2014/main" id="{B0FCDB31-1590-AC4C-949A-7C7C98F997C5}"/>
              </a:ext>
            </a:extLst>
          </p:cNvPr>
          <p:cNvSpPr/>
          <p:nvPr/>
        </p:nvSpPr>
        <p:spPr>
          <a:xfrm>
            <a:off x="352246" y="2400749"/>
            <a:ext cx="3976535" cy="646331"/>
          </a:xfrm>
          <a:prstGeom prst="rect">
            <a:avLst/>
          </a:prstGeom>
        </p:spPr>
        <p:txBody>
          <a:bodyPr wrap="square">
            <a:spAutoFit/>
          </a:bodyPr>
          <a:lstStyle/>
          <a:p>
            <a:r>
              <a:rPr lang="en-US" dirty="0">
                <a:solidFill>
                  <a:schemeClr val="bg1"/>
                </a:solidFill>
                <a:latin typeface="Avenir Medium" panose="02000503020000020003" pitchFamily="2" charset="0"/>
              </a:rPr>
              <a:t>A brief explanation of what’s going on here…</a:t>
            </a:r>
          </a:p>
        </p:txBody>
      </p:sp>
      <p:sp>
        <p:nvSpPr>
          <p:cNvPr id="7" name="Rectangle 6">
            <a:extLst>
              <a:ext uri="{FF2B5EF4-FFF2-40B4-BE49-F238E27FC236}">
                <a16:creationId xmlns:a16="http://schemas.microsoft.com/office/drawing/2014/main" id="{6435B43D-2E83-E04D-A938-6EE3E6AB424B}"/>
              </a:ext>
            </a:extLst>
          </p:cNvPr>
          <p:cNvSpPr/>
          <p:nvPr/>
        </p:nvSpPr>
        <p:spPr>
          <a:xfrm>
            <a:off x="5033271" y="505122"/>
            <a:ext cx="7139940" cy="5847755"/>
          </a:xfrm>
          <a:prstGeom prst="rect">
            <a:avLst/>
          </a:prstGeom>
        </p:spPr>
        <p:txBody>
          <a:bodyPr wrap="square">
            <a:spAutoFit/>
          </a:bodyPr>
          <a:lstStyle/>
          <a:p>
            <a:r>
              <a:rPr lang="en-US" dirty="0">
                <a:latin typeface="Avenir Book" panose="02000503020000020003" pitchFamily="2" charset="0"/>
              </a:rPr>
              <a:t>float('NaN') creates an object pointer each time it is invoked unless you reference the original NaN each time. So, this is quite likely to be abusable in real-world scenarios.</a:t>
            </a:r>
          </a:p>
          <a:p>
            <a:pPr lvl="1"/>
            <a:r>
              <a:rPr lang="en-US" sz="1600" dirty="0">
                <a:latin typeface="Lucida Console" panose="020B0609040504020204" pitchFamily="49" charset="0"/>
              </a:rPr>
              <a:t>&gt;&gt;&gt; import math</a:t>
            </a:r>
          </a:p>
          <a:p>
            <a:pPr lvl="1"/>
            <a:r>
              <a:rPr lang="en-US" sz="1600" dirty="0">
                <a:latin typeface="Lucida Console" panose="020B0609040504020204" pitchFamily="49" charset="0"/>
              </a:rPr>
              <a:t>&gt;&gt;&gt; whatever = {</a:t>
            </a:r>
            <a:r>
              <a:rPr lang="en-US" sz="1600" dirty="0" err="1">
                <a:latin typeface="Lucida Console" panose="020B0609040504020204" pitchFamily="49" charset="0"/>
              </a:rPr>
              <a:t>math.nan</a:t>
            </a:r>
            <a:r>
              <a:rPr lang="en-US" sz="1600" dirty="0">
                <a:latin typeface="Lucida Console" panose="020B0609040504020204" pitchFamily="49" charset="0"/>
              </a:rPr>
              <a:t>: 1, </a:t>
            </a:r>
            <a:r>
              <a:rPr lang="en-US" sz="1600" dirty="0" err="1">
                <a:latin typeface="Lucida Console" panose="020B0609040504020204" pitchFamily="49" charset="0"/>
              </a:rPr>
              <a:t>math.nan</a:t>
            </a:r>
            <a:r>
              <a:rPr lang="en-US" sz="1600" dirty="0">
                <a:latin typeface="Lucida Console" panose="020B0609040504020204" pitchFamily="49" charset="0"/>
              </a:rPr>
              <a:t>: 2}</a:t>
            </a:r>
          </a:p>
          <a:p>
            <a:pPr lvl="1"/>
            <a:r>
              <a:rPr lang="en-US" sz="1600" dirty="0">
                <a:latin typeface="Lucida Console" panose="020B0609040504020204" pitchFamily="49" charset="0"/>
              </a:rPr>
              <a:t>&gt;&gt;&gt; for </a:t>
            </a:r>
            <a:r>
              <a:rPr lang="en-US" sz="1600" dirty="0" err="1">
                <a:latin typeface="Lucida Console" panose="020B0609040504020204" pitchFamily="49" charset="0"/>
              </a:rPr>
              <a:t>i</a:t>
            </a:r>
            <a:r>
              <a:rPr lang="en-US" sz="1600" dirty="0">
                <a:latin typeface="Lucida Console" panose="020B0609040504020204" pitchFamily="49" charset="0"/>
              </a:rPr>
              <a:t> in whatever:</a:t>
            </a:r>
          </a:p>
          <a:p>
            <a:pPr lvl="1"/>
            <a:r>
              <a:rPr lang="en-US" sz="1600" dirty="0">
                <a:latin typeface="Lucida Console" panose="020B0609040504020204" pitchFamily="49" charset="0"/>
              </a:rPr>
              <a:t>...   id(</a:t>
            </a:r>
            <a:r>
              <a:rPr lang="en-US" sz="1600" dirty="0" err="1">
                <a:latin typeface="Lucida Console" panose="020B0609040504020204" pitchFamily="49" charset="0"/>
              </a:rPr>
              <a:t>i</a:t>
            </a:r>
            <a:r>
              <a:rPr lang="en-US" sz="1600" dirty="0">
                <a:latin typeface="Lucida Console" panose="020B0609040504020204" pitchFamily="49" charset="0"/>
              </a:rPr>
              <a:t>)</a:t>
            </a:r>
          </a:p>
          <a:p>
            <a:pPr lvl="1"/>
            <a:r>
              <a:rPr lang="en-US" sz="1600" dirty="0">
                <a:latin typeface="Lucida Console" panose="020B0609040504020204" pitchFamily="49" charset="0"/>
              </a:rPr>
              <a:t>... </a:t>
            </a:r>
          </a:p>
          <a:p>
            <a:pPr lvl="1"/>
            <a:r>
              <a:rPr lang="en-US" sz="1600" dirty="0">
                <a:solidFill>
                  <a:schemeClr val="accent1"/>
                </a:solidFill>
                <a:latin typeface="Lucida Console" panose="020B0609040504020204" pitchFamily="49" charset="0"/>
              </a:rPr>
              <a:t>4308890544</a:t>
            </a:r>
          </a:p>
          <a:p>
            <a:pPr lvl="1"/>
            <a:r>
              <a:rPr lang="en-US" sz="1600" dirty="0">
                <a:latin typeface="Lucida Console" panose="020B0609040504020204" pitchFamily="49" charset="0"/>
              </a:rPr>
              <a:t>&gt;&gt;&gt; whatever</a:t>
            </a:r>
          </a:p>
          <a:p>
            <a:pPr lvl="1"/>
            <a:r>
              <a:rPr lang="en-US" sz="1600" dirty="0">
                <a:solidFill>
                  <a:schemeClr val="accent1"/>
                </a:solidFill>
                <a:latin typeface="Lucida Console" panose="020B0609040504020204" pitchFamily="49" charset="0"/>
              </a:rPr>
              <a:t>{nan: 2}</a:t>
            </a:r>
          </a:p>
          <a:p>
            <a:pPr lvl="1"/>
            <a:r>
              <a:rPr lang="en-US" sz="1600" dirty="0">
                <a:latin typeface="Lucida Console" panose="020B0609040504020204" pitchFamily="49" charset="0"/>
              </a:rPr>
              <a:t>&gt;&gt;&gt; import </a:t>
            </a:r>
            <a:r>
              <a:rPr lang="en-US" sz="1600" dirty="0" err="1">
                <a:latin typeface="Lucida Console" panose="020B0609040504020204" pitchFamily="49" charset="0"/>
              </a:rPr>
              <a:t>numpy</a:t>
            </a:r>
            <a:r>
              <a:rPr lang="en-US" sz="1600" dirty="0">
                <a:latin typeface="Lucida Console" panose="020B0609040504020204" pitchFamily="49" charset="0"/>
              </a:rPr>
              <a:t> as np</a:t>
            </a:r>
          </a:p>
          <a:p>
            <a:pPr lvl="1"/>
            <a:r>
              <a:rPr lang="en-US" sz="1600" dirty="0">
                <a:latin typeface="Lucida Console" panose="020B0609040504020204" pitchFamily="49" charset="0"/>
              </a:rPr>
              <a:t>&gt;&gt;&gt; {</a:t>
            </a:r>
            <a:r>
              <a:rPr lang="en-US" sz="1600" dirty="0" err="1">
                <a:latin typeface="Lucida Console" panose="020B0609040504020204" pitchFamily="49" charset="0"/>
              </a:rPr>
              <a:t>np.nan</a:t>
            </a:r>
            <a:r>
              <a:rPr lang="en-US" sz="1600" dirty="0">
                <a:latin typeface="Lucida Console" panose="020B0609040504020204" pitchFamily="49" charset="0"/>
              </a:rPr>
              <a:t>: 1, </a:t>
            </a:r>
            <a:r>
              <a:rPr lang="en-US" sz="1600" dirty="0" err="1">
                <a:latin typeface="Lucida Console" panose="020B0609040504020204" pitchFamily="49" charset="0"/>
              </a:rPr>
              <a:t>np.nan</a:t>
            </a:r>
            <a:r>
              <a:rPr lang="en-US" sz="1600" dirty="0">
                <a:latin typeface="Lucida Console" panose="020B0609040504020204" pitchFamily="49" charset="0"/>
              </a:rPr>
              <a:t>: 2}</a:t>
            </a:r>
          </a:p>
          <a:p>
            <a:pPr lvl="1"/>
            <a:r>
              <a:rPr lang="en-US" sz="1600" dirty="0">
                <a:solidFill>
                  <a:schemeClr val="accent1"/>
                </a:solidFill>
                <a:latin typeface="Lucida Console" panose="020B0609040504020204" pitchFamily="49" charset="0"/>
              </a:rPr>
              <a:t>{nan: 2}</a:t>
            </a:r>
          </a:p>
          <a:p>
            <a:pPr lvl="1"/>
            <a:r>
              <a:rPr lang="en-US" sz="1600" dirty="0">
                <a:latin typeface="Lucida Console" panose="020B0609040504020204" pitchFamily="49" charset="0"/>
              </a:rPr>
              <a:t>&gt;&gt;&gt; a = float('</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latin typeface="Lucida Console" panose="020B0609040504020204" pitchFamily="49" charset="0"/>
              </a:rPr>
              <a:t>&gt;&gt;&gt; {a: 1, a: 2}</a:t>
            </a:r>
          </a:p>
          <a:p>
            <a:pPr lvl="1"/>
            <a:r>
              <a:rPr lang="en-US" sz="1600" dirty="0">
                <a:solidFill>
                  <a:schemeClr val="accent1"/>
                </a:solidFill>
                <a:latin typeface="Lucida Console" panose="020B0609040504020204" pitchFamily="49" charset="0"/>
              </a:rPr>
              <a:t>{nan: 2}</a:t>
            </a:r>
          </a:p>
          <a:p>
            <a:pPr lvl="1"/>
            <a:r>
              <a:rPr lang="en-US" sz="1600" dirty="0">
                <a:latin typeface="Lucida Console" panose="020B0609040504020204" pitchFamily="49" charset="0"/>
              </a:rPr>
              <a:t>&gt;&gt;&gt; whatever = {float('</a:t>
            </a:r>
            <a:r>
              <a:rPr lang="en-US" sz="1600" dirty="0" err="1">
                <a:latin typeface="Lucida Console" panose="020B0609040504020204" pitchFamily="49" charset="0"/>
              </a:rPr>
              <a:t>NaN</a:t>
            </a:r>
            <a:r>
              <a:rPr lang="en-US" sz="1600" dirty="0">
                <a:latin typeface="Lucida Console" panose="020B0609040504020204" pitchFamily="49" charset="0"/>
              </a:rPr>
              <a:t>'): 1, float('</a:t>
            </a:r>
            <a:r>
              <a:rPr lang="en-US" sz="1600" dirty="0" err="1">
                <a:latin typeface="Lucida Console" panose="020B0609040504020204" pitchFamily="49" charset="0"/>
              </a:rPr>
              <a:t>NaN</a:t>
            </a:r>
            <a:r>
              <a:rPr lang="en-US" sz="1600" dirty="0">
                <a:latin typeface="Lucida Console" panose="020B0609040504020204" pitchFamily="49" charset="0"/>
              </a:rPr>
              <a:t>'): 2}</a:t>
            </a:r>
          </a:p>
          <a:p>
            <a:pPr lvl="1"/>
            <a:r>
              <a:rPr lang="en-US" sz="1600" dirty="0">
                <a:latin typeface="Lucida Console" panose="020B0609040504020204" pitchFamily="49" charset="0"/>
              </a:rPr>
              <a:t>&gt;&gt;&gt; for </a:t>
            </a:r>
            <a:r>
              <a:rPr lang="en-US" sz="1600" dirty="0" err="1">
                <a:latin typeface="Lucida Console" panose="020B0609040504020204" pitchFamily="49" charset="0"/>
              </a:rPr>
              <a:t>i</a:t>
            </a:r>
            <a:r>
              <a:rPr lang="en-US" sz="1600" dirty="0">
                <a:latin typeface="Lucida Console" panose="020B0609040504020204" pitchFamily="49" charset="0"/>
              </a:rPr>
              <a:t> in whatever:</a:t>
            </a:r>
          </a:p>
          <a:p>
            <a:pPr lvl="1"/>
            <a:r>
              <a:rPr lang="en-US" sz="1600" dirty="0">
                <a:latin typeface="Lucida Console" panose="020B0609040504020204" pitchFamily="49" charset="0"/>
              </a:rPr>
              <a:t>...   id(</a:t>
            </a:r>
            <a:r>
              <a:rPr lang="en-US" sz="1600" dirty="0" err="1">
                <a:latin typeface="Lucida Console" panose="020B0609040504020204" pitchFamily="49" charset="0"/>
              </a:rPr>
              <a:t>i</a:t>
            </a:r>
            <a:r>
              <a:rPr lang="en-US" sz="1600" dirty="0">
                <a:latin typeface="Lucida Console" panose="020B0609040504020204" pitchFamily="49" charset="0"/>
              </a:rPr>
              <a:t>)</a:t>
            </a:r>
          </a:p>
          <a:p>
            <a:pPr lvl="1"/>
            <a:r>
              <a:rPr lang="en-US" sz="1600" dirty="0">
                <a:latin typeface="Lucida Console" panose="020B0609040504020204" pitchFamily="49" charset="0"/>
              </a:rPr>
              <a:t>... </a:t>
            </a:r>
          </a:p>
          <a:p>
            <a:pPr lvl="1"/>
            <a:r>
              <a:rPr lang="en-US" sz="1600" dirty="0">
                <a:solidFill>
                  <a:schemeClr val="accent1"/>
                </a:solidFill>
                <a:latin typeface="Lucida Console" panose="020B0609040504020204" pitchFamily="49" charset="0"/>
              </a:rPr>
              <a:t>4303446736</a:t>
            </a:r>
          </a:p>
          <a:p>
            <a:pPr lvl="1"/>
            <a:r>
              <a:rPr lang="en-US" sz="1600" dirty="0">
                <a:solidFill>
                  <a:schemeClr val="accent1"/>
                </a:solidFill>
                <a:latin typeface="Lucida Console" panose="020B0609040504020204" pitchFamily="49" charset="0"/>
              </a:rPr>
              <a:t>4304994128</a:t>
            </a:r>
          </a:p>
        </p:txBody>
      </p:sp>
      <p:pic>
        <p:nvPicPr>
          <p:cNvPr id="1030" name="Picture 6" descr="See the source image">
            <a:extLst>
              <a:ext uri="{FF2B5EF4-FFF2-40B4-BE49-F238E27FC236}">
                <a16:creationId xmlns:a16="http://schemas.microsoft.com/office/drawing/2014/main" id="{B396E0DA-8379-1F49-A140-BA3134311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47" y="3047080"/>
            <a:ext cx="3114707" cy="357641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ular Callout 11">
            <a:extLst>
              <a:ext uri="{FF2B5EF4-FFF2-40B4-BE49-F238E27FC236}">
                <a16:creationId xmlns:a16="http://schemas.microsoft.com/office/drawing/2014/main" id="{8A2064FF-FE15-684B-A969-5785E15BA4A4}"/>
              </a:ext>
            </a:extLst>
          </p:cNvPr>
          <p:cNvSpPr/>
          <p:nvPr/>
        </p:nvSpPr>
        <p:spPr>
          <a:xfrm>
            <a:off x="2493381" y="2951384"/>
            <a:ext cx="2226814" cy="1034130"/>
          </a:xfrm>
          <a:prstGeom prst="wedgeRoundRectCallout">
            <a:avLst>
              <a:gd name="adj1" fmla="val -63828"/>
              <a:gd name="adj2" fmla="val 4492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Nothing of value escapes me!</a:t>
            </a:r>
          </a:p>
        </p:txBody>
      </p:sp>
    </p:spTree>
    <p:extLst>
      <p:ext uri="{BB962C8B-B14F-4D97-AF65-F5344CB8AC3E}">
        <p14:creationId xmlns:p14="http://schemas.microsoft.com/office/powerpoint/2010/main" val="467744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4DD797-A343-2E4E-A333-47482D309B90}"/>
              </a:ext>
            </a:extLst>
          </p:cNvPr>
          <p:cNvSpPr/>
          <p:nvPr/>
        </p:nvSpPr>
        <p:spPr>
          <a:xfrm>
            <a:off x="965199" y="851517"/>
            <a:ext cx="5130795" cy="1461778"/>
          </a:xfrm>
          <a:prstGeom prst="rect">
            <a:avLst/>
          </a:prstGeom>
        </p:spPr>
        <p:txBody>
          <a:bodyPr vert="horz" lIns="91440" tIns="45720" rIns="91440" bIns="45720" rtlCol="0" anchor="ctr">
            <a:normAutofit/>
          </a:bodyPr>
          <a:lstStyle/>
          <a:p>
            <a:r>
              <a:rPr lang="en-US" sz="4400" b="1" dirty="0">
                <a:latin typeface="Avenir Black" panose="02000503020000020003" pitchFamily="2" charset="0"/>
              </a:rPr>
              <a:t>Zach Jones</a:t>
            </a:r>
          </a:p>
        </p:txBody>
      </p:sp>
      <p:sp>
        <p:nvSpPr>
          <p:cNvPr id="5" name="Footer Placeholder 4">
            <a:extLst>
              <a:ext uri="{FF2B5EF4-FFF2-40B4-BE49-F238E27FC236}">
                <a16:creationId xmlns:a16="http://schemas.microsoft.com/office/drawing/2014/main" id="{50482CFB-8344-3B48-B982-BADFEE5E7788}"/>
              </a:ext>
            </a:extLst>
          </p:cNvPr>
          <p:cNvSpPr>
            <a:spLocks noGrp="1"/>
          </p:cNvSpPr>
          <p:nvPr>
            <p:ph type="ftr" sz="quarter" idx="15"/>
          </p:nvPr>
        </p:nvSpPr>
        <p:spPr>
          <a:xfrm>
            <a:off x="7872984" y="384048"/>
            <a:ext cx="3877056" cy="365125"/>
          </a:xfrm>
        </p:spPr>
        <p:txBody>
          <a:bodyPr vert="horz" lIns="91440" tIns="45720" rIns="91440" bIns="45720" rtlCol="0" anchor="ctr">
            <a:normAutofit/>
          </a:bodyPr>
          <a:lstStyle/>
          <a:p>
            <a:pPr algn="r" defTabSz="914400">
              <a:spcAft>
                <a:spcPts val="600"/>
              </a:spcAft>
            </a:pPr>
            <a:r>
              <a:rPr lang="en-US" sz="1100" kern="1200" dirty="0">
                <a:solidFill>
                  <a:schemeClr val="tx1">
                    <a:alpha val="80000"/>
                  </a:schemeClr>
                </a:solidFill>
                <a:latin typeface="+mn-lt"/>
                <a:ea typeface="+mn-ea"/>
                <a:cs typeface="+mn-cs"/>
              </a:rPr>
              <a:t>NTT Application Security</a:t>
            </a:r>
          </a:p>
        </p:txBody>
      </p:sp>
      <p:sp>
        <p:nvSpPr>
          <p:cNvPr id="3" name="Text Placeholder 2">
            <a:extLst>
              <a:ext uri="{FF2B5EF4-FFF2-40B4-BE49-F238E27FC236}">
                <a16:creationId xmlns:a16="http://schemas.microsoft.com/office/drawing/2014/main" id="{66C6B34B-F73C-2840-964A-C2F01E0A16EF}"/>
              </a:ext>
            </a:extLst>
          </p:cNvPr>
          <p:cNvSpPr>
            <a:spLocks noGrp="1"/>
          </p:cNvSpPr>
          <p:nvPr>
            <p:ph type="body" sz="quarter" idx="12"/>
          </p:nvPr>
        </p:nvSpPr>
        <p:spPr>
          <a:xfrm>
            <a:off x="965199" y="2470248"/>
            <a:ext cx="4900023" cy="3536236"/>
          </a:xfrm>
        </p:spPr>
        <p:txBody>
          <a:bodyPr vert="horz" lIns="91440" tIns="45720" rIns="91440" bIns="45720" rtlCol="0">
            <a:normAutofit/>
          </a:bodyPr>
          <a:lstStyle/>
          <a:p>
            <a:pPr indent="-228600">
              <a:lnSpc>
                <a:spcPct val="90000"/>
              </a:lnSpc>
              <a:buFont typeface="Arial" panose="020B0604020202020204" pitchFamily="34" charset="0"/>
              <a:buChar char="•"/>
            </a:pPr>
            <a:r>
              <a:rPr lang="en-US" sz="2400" dirty="0">
                <a:latin typeface="Avenir Book" panose="02000503020000020003" pitchFamily="2" charset="0"/>
              </a:rPr>
              <a:t>Sr. Director, Detection Research</a:t>
            </a:r>
          </a:p>
          <a:p>
            <a:pPr indent="-228600">
              <a:lnSpc>
                <a:spcPct val="90000"/>
              </a:lnSpc>
              <a:buFont typeface="Arial" panose="020B0604020202020204" pitchFamily="34" charset="0"/>
              <a:buChar char="•"/>
            </a:pPr>
            <a:r>
              <a:rPr lang="en-US" sz="2400" dirty="0" err="1">
                <a:latin typeface="Avenir Book" panose="02000503020000020003" pitchFamily="2" charset="0"/>
              </a:rPr>
              <a:t>zach.jones@global.ntt</a:t>
            </a:r>
            <a:endParaRPr lang="en-US" sz="2400" dirty="0">
              <a:latin typeface="Avenir Book" panose="02000503020000020003" pitchFamily="2" charset="0"/>
            </a:endParaRPr>
          </a:p>
          <a:p>
            <a:pPr indent="-228600">
              <a:lnSpc>
                <a:spcPct val="90000"/>
              </a:lnSpc>
              <a:buFont typeface="Arial" panose="020B0604020202020204" pitchFamily="34" charset="0"/>
              <a:buChar char="•"/>
            </a:pPr>
            <a:r>
              <a:rPr lang="en-US" sz="2400" dirty="0">
                <a:latin typeface="Avenir Book" panose="02000503020000020003" pitchFamily="2" charset="0"/>
              </a:rPr>
              <a:t>NTT Application Security (formerly </a:t>
            </a:r>
            <a:r>
              <a:rPr lang="en-US" sz="2400" dirty="0" err="1">
                <a:latin typeface="Avenir Book" panose="02000503020000020003" pitchFamily="2" charset="0"/>
              </a:rPr>
              <a:t>WhiteHat</a:t>
            </a:r>
            <a:r>
              <a:rPr lang="en-US" sz="2400" dirty="0">
                <a:latin typeface="Avenir Book" panose="02000503020000020003" pitchFamily="2" charset="0"/>
              </a:rPr>
              <a:t> Security)</a:t>
            </a:r>
          </a:p>
          <a:p>
            <a:pPr indent="-228600">
              <a:lnSpc>
                <a:spcPct val="90000"/>
              </a:lnSpc>
              <a:buFont typeface="Arial" panose="020B0604020202020204" pitchFamily="34" charset="0"/>
              <a:buChar char="•"/>
            </a:pPr>
            <a:r>
              <a:rPr lang="en-US" sz="2400" dirty="0">
                <a:latin typeface="Avenir Book" panose="02000503020000020003" pitchFamily="2" charset="0"/>
              </a:rPr>
              <a:t>@HClO4Burns</a:t>
            </a:r>
          </a:p>
          <a:p>
            <a:pPr indent="-228600">
              <a:lnSpc>
                <a:spcPct val="90000"/>
              </a:lnSpc>
              <a:buFont typeface="Arial" panose="020B0604020202020204" pitchFamily="34" charset="0"/>
              <a:buChar char="•"/>
            </a:pPr>
            <a:r>
              <a:rPr lang="en-US" sz="2400" dirty="0">
                <a:latin typeface="Avenir Book" panose="02000503020000020003" pitchFamily="2" charset="0"/>
              </a:rPr>
              <a:t>Runs a hacker army</a:t>
            </a:r>
          </a:p>
        </p:txBody>
      </p:sp>
      <p:sp>
        <p:nvSpPr>
          <p:cNvPr id="18" name="Freeform: Shape 1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Placeholder 6" descr="A person taking a selfie&#10;&#10;Description automatically generated">
            <a:extLst>
              <a:ext uri="{FF2B5EF4-FFF2-40B4-BE49-F238E27FC236}">
                <a16:creationId xmlns:a16="http://schemas.microsoft.com/office/drawing/2014/main" id="{2CB7B3C8-4D73-0845-9D36-0C323C6EBF7A}"/>
              </a:ext>
            </a:extLst>
          </p:cNvPr>
          <p:cNvPicPr>
            <a:picLocks noGrp="1" noChangeAspect="1"/>
          </p:cNvPicPr>
          <p:nvPr>
            <p:ph type="pic" sz="quarter" idx="14"/>
          </p:nvPr>
        </p:nvPicPr>
        <p:blipFill>
          <a:blip r:embed="rId2"/>
          <a:srcRect l="35" r="35"/>
          <a:stretch/>
        </p:blipFill>
        <p:spPr>
          <a:xfrm>
            <a:off x="7536456" y="2105470"/>
            <a:ext cx="3215081" cy="3217333"/>
          </a:xfrm>
          <a:prstGeom prst="rect">
            <a:avLst/>
          </a:prstGeom>
        </p:spPr>
      </p:pic>
    </p:spTree>
    <p:extLst>
      <p:ext uri="{BB962C8B-B14F-4D97-AF65-F5344CB8AC3E}">
        <p14:creationId xmlns:p14="http://schemas.microsoft.com/office/powerpoint/2010/main" val="4095876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1335622" cy="523220"/>
          </a:xfrm>
          <a:prstGeom prst="rect">
            <a:avLst/>
          </a:prstGeom>
        </p:spPr>
        <p:txBody>
          <a:bodyPr wrap="none">
            <a:spAutoFit/>
          </a:bodyPr>
          <a:lstStyle/>
          <a:p>
            <a:r>
              <a:rPr lang="en-US" sz="2800" b="1" dirty="0">
                <a:solidFill>
                  <a:srgbClr val="FFFFFF"/>
                </a:solidFill>
                <a:latin typeface="Avenir Black" panose="02000503020000020003" pitchFamily="2" charset="0"/>
              </a:rPr>
              <a:t>Sanity:</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514685"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So long</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923330"/>
          </a:xfrm>
          <a:prstGeom prst="rect">
            <a:avLst/>
          </a:prstGeom>
        </p:spPr>
        <p:txBody>
          <a:bodyPr wrap="square">
            <a:spAutoFit/>
          </a:bodyPr>
          <a:lstStyle/>
          <a:p>
            <a:r>
              <a:rPr lang="en-US" dirty="0">
                <a:solidFill>
                  <a:schemeClr val="bg1"/>
                </a:solidFill>
                <a:latin typeface="Avenir Medium" panose="02000503020000020003" pitchFamily="2" charset="0"/>
              </a:rPr>
              <a:t>Forget trying to use ids for anything helpful outside of very specific circumstances.</a:t>
            </a:r>
          </a:p>
        </p:txBody>
      </p:sp>
      <p:sp>
        <p:nvSpPr>
          <p:cNvPr id="7" name="Rectangle 6">
            <a:extLst>
              <a:ext uri="{FF2B5EF4-FFF2-40B4-BE49-F238E27FC236}">
                <a16:creationId xmlns:a16="http://schemas.microsoft.com/office/drawing/2014/main" id="{EC23CDB2-86C8-484C-8D6B-513238EB0156}"/>
              </a:ext>
            </a:extLst>
          </p:cNvPr>
          <p:cNvSpPr/>
          <p:nvPr/>
        </p:nvSpPr>
        <p:spPr>
          <a:xfrm>
            <a:off x="5197378" y="271582"/>
            <a:ext cx="6275070" cy="6586418"/>
          </a:xfrm>
          <a:prstGeom prst="rect">
            <a:avLst/>
          </a:prstGeom>
        </p:spPr>
        <p:txBody>
          <a:bodyPr wrap="square">
            <a:spAutoFit/>
          </a:bodyPr>
          <a:lstStyle/>
          <a:p>
            <a:r>
              <a:rPr lang="en-US" sz="1600" dirty="0">
                <a:latin typeface="Avenir Book" panose="02000503020000020003" pitchFamily="2" charset="0"/>
              </a:rPr>
              <a:t>It seems like this all makes sense. A float('</a:t>
            </a:r>
            <a:r>
              <a:rPr lang="en-US" sz="1600" dirty="0" err="1">
                <a:latin typeface="Avenir Book" panose="02000503020000020003" pitchFamily="2" charset="0"/>
              </a:rPr>
              <a:t>NaN</a:t>
            </a:r>
            <a:r>
              <a:rPr lang="en-US" sz="1600" dirty="0">
                <a:latin typeface="Avenir Book" panose="02000503020000020003" pitchFamily="2" charset="0"/>
              </a:rPr>
              <a:t>') and another float('</a:t>
            </a:r>
            <a:r>
              <a:rPr lang="en-US" sz="1600" dirty="0" err="1">
                <a:latin typeface="Avenir Book" panose="02000503020000020003" pitchFamily="2" charset="0"/>
              </a:rPr>
              <a:t>NaN</a:t>
            </a:r>
            <a:r>
              <a:rPr lang="en-US" sz="1600" dirty="0">
                <a:latin typeface="Avenir Book" panose="02000503020000020003" pitchFamily="2" charset="0"/>
              </a:rPr>
              <a:t>') aren't going to have the same ids. Fair enough. It it safe to say that if I have two floats, they'll have separate ids? Lol, you wish.</a:t>
            </a:r>
          </a:p>
          <a:p>
            <a:endParaRPr lang="en-US" sz="1600" dirty="0">
              <a:latin typeface="Lucida Console" panose="020B0609040504020204" pitchFamily="49" charset="0"/>
            </a:endParaRPr>
          </a:p>
          <a:p>
            <a:pPr lvl="1"/>
            <a:r>
              <a:rPr lang="en-US" sz="1600" dirty="0">
                <a:latin typeface="Lucida Console" panose="020B0609040504020204" pitchFamily="49" charset="0"/>
              </a:rPr>
              <a:t>&gt;&gt;&gt; id(complex('\</a:t>
            </a:r>
            <a:r>
              <a:rPr lang="en-US" sz="1600" dirty="0" err="1">
                <a:latin typeface="Lucida Console" panose="020B0609040504020204" pitchFamily="49" charset="0"/>
              </a:rPr>
              <a:t>rNaN</a:t>
            </a:r>
            <a:r>
              <a:rPr lang="en-US" sz="1600" dirty="0">
                <a:latin typeface="Lucida Console" panose="020B0609040504020204" pitchFamily="49" charset="0"/>
              </a:rPr>
              <a:t>').</a:t>
            </a:r>
            <a:r>
              <a:rPr lang="en-US" sz="1600" dirty="0" err="1">
                <a:latin typeface="Lucida Console" panose="020B0609040504020204" pitchFamily="49" charset="0"/>
              </a:rPr>
              <a:t>imag</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4305420400</a:t>
            </a:r>
          </a:p>
          <a:p>
            <a:pPr lvl="1"/>
            <a:r>
              <a:rPr lang="en-US" sz="1600" dirty="0">
                <a:latin typeface="Lucida Console" panose="020B0609040504020204" pitchFamily="49" charset="0"/>
              </a:rPr>
              <a:t>&gt;&gt;&gt; id(float('\</a:t>
            </a:r>
            <a:r>
              <a:rPr lang="en-US" sz="1600" dirty="0" err="1">
                <a:latin typeface="Lucida Console" panose="020B0609040504020204" pitchFamily="49" charset="0"/>
              </a:rPr>
              <a:t>nNaN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4305420400</a:t>
            </a:r>
          </a:p>
          <a:p>
            <a:pPr lvl="1"/>
            <a:endParaRPr lang="en-US" sz="1600" dirty="0">
              <a:solidFill>
                <a:schemeClr val="accent1"/>
              </a:solidFill>
              <a:latin typeface="Lucida Console" panose="020B0609040504020204" pitchFamily="49" charset="0"/>
            </a:endParaRPr>
          </a:p>
          <a:p>
            <a:r>
              <a:rPr lang="en-US" dirty="0">
                <a:latin typeface="Avenir Book" panose="02000503020000020003" pitchFamily="2" charset="0"/>
              </a:rPr>
              <a:t>As if that isn't bad enough, this isn't just a reference problem, software is just fully broken too! Why is </a:t>
            </a:r>
            <a:r>
              <a:rPr lang="en-US" dirty="0" err="1">
                <a:latin typeface="Avenir Book" panose="02000503020000020003" pitchFamily="2" charset="0"/>
              </a:rPr>
              <a:t>Numpy</a:t>
            </a:r>
            <a:r>
              <a:rPr lang="en-US" dirty="0">
                <a:latin typeface="Avenir Book" panose="02000503020000020003" pitchFamily="2" charset="0"/>
              </a:rPr>
              <a:t> returning a zero when ask to turn a NaN to an integer??</a:t>
            </a:r>
          </a:p>
          <a:p>
            <a:pPr lvl="1"/>
            <a:r>
              <a:rPr lang="en-US" sz="1600" dirty="0">
                <a:latin typeface="Lucida Console" panose="020B0609040504020204" pitchFamily="49" charset="0"/>
              </a:rPr>
              <a:t>&gt;&gt;&gt; import sys</a:t>
            </a:r>
          </a:p>
          <a:p>
            <a:pPr lvl="1"/>
            <a:r>
              <a:rPr lang="en-US" sz="1600" dirty="0">
                <a:latin typeface="Lucida Console" panose="020B0609040504020204" pitchFamily="49" charset="0"/>
              </a:rPr>
              <a:t>&gt;&gt;&gt; </a:t>
            </a:r>
            <a:r>
              <a:rPr lang="en-US" sz="1600" dirty="0" err="1">
                <a:latin typeface="Lucida Console" panose="020B0609040504020204" pitchFamily="49" charset="0"/>
              </a:rPr>
              <a:t>sys.implementation</a:t>
            </a:r>
            <a:endParaRPr lang="en-US" sz="1600" dirty="0">
              <a:latin typeface="Lucida Console" panose="020B0609040504020204" pitchFamily="49" charset="0"/>
            </a:endParaRPr>
          </a:p>
          <a:p>
            <a:pPr lvl="1"/>
            <a:r>
              <a:rPr lang="en-US" sz="1600" dirty="0">
                <a:solidFill>
                  <a:schemeClr val="accent1"/>
                </a:solidFill>
                <a:latin typeface="Lucida Console" panose="020B0609040504020204" pitchFamily="49" charset="0"/>
              </a:rPr>
              <a:t>namespace(name='</a:t>
            </a:r>
            <a:r>
              <a:rPr lang="en-US" sz="1600" dirty="0" err="1">
                <a:solidFill>
                  <a:schemeClr val="accent1"/>
                </a:solidFill>
                <a:latin typeface="Lucida Console" panose="020B0609040504020204" pitchFamily="49" charset="0"/>
              </a:rPr>
              <a:t>cpython</a:t>
            </a:r>
            <a:r>
              <a:rPr lang="en-US" sz="1600" dirty="0">
                <a:solidFill>
                  <a:schemeClr val="accent1"/>
                </a:solidFill>
                <a:latin typeface="Lucida Console" panose="020B0609040504020204" pitchFamily="49" charset="0"/>
              </a:rPr>
              <a:t>', </a:t>
            </a:r>
            <a:r>
              <a:rPr lang="en-US" sz="1600" dirty="0" err="1">
                <a:solidFill>
                  <a:schemeClr val="accent1"/>
                </a:solidFill>
                <a:latin typeface="Lucida Console" panose="020B0609040504020204" pitchFamily="49" charset="0"/>
              </a:rPr>
              <a:t>cache_tag</a:t>
            </a:r>
            <a:r>
              <a:rPr lang="en-US" sz="1600" dirty="0">
                <a:solidFill>
                  <a:schemeClr val="accent1"/>
                </a:solidFill>
                <a:latin typeface="Lucida Console" panose="020B0609040504020204" pitchFamily="49" charset="0"/>
              </a:rPr>
              <a:t>='cpython-39', version=</a:t>
            </a:r>
            <a:r>
              <a:rPr lang="en-US" sz="1600" dirty="0" err="1">
                <a:solidFill>
                  <a:schemeClr val="accent1"/>
                </a:solidFill>
                <a:latin typeface="Lucida Console" panose="020B0609040504020204" pitchFamily="49" charset="0"/>
              </a:rPr>
              <a:t>sys.version_info</a:t>
            </a:r>
            <a:r>
              <a:rPr lang="en-US" sz="1600" dirty="0">
                <a:solidFill>
                  <a:schemeClr val="accent1"/>
                </a:solidFill>
                <a:latin typeface="Lucida Console" panose="020B0609040504020204" pitchFamily="49" charset="0"/>
              </a:rPr>
              <a:t>(major=3, minor=9, micro=6, </a:t>
            </a:r>
            <a:r>
              <a:rPr lang="en-US" sz="1600" dirty="0" err="1">
                <a:solidFill>
                  <a:schemeClr val="accent1"/>
                </a:solidFill>
                <a:latin typeface="Lucida Console" panose="020B0609040504020204" pitchFamily="49" charset="0"/>
              </a:rPr>
              <a:t>releaselevel</a:t>
            </a:r>
            <a:r>
              <a:rPr lang="en-US" sz="1600" dirty="0">
                <a:solidFill>
                  <a:schemeClr val="accent1"/>
                </a:solidFill>
                <a:latin typeface="Lucida Console" panose="020B0609040504020204" pitchFamily="49" charset="0"/>
              </a:rPr>
              <a:t>='final', serial=0), </a:t>
            </a:r>
            <a:r>
              <a:rPr lang="en-US" sz="1600" dirty="0" err="1">
                <a:solidFill>
                  <a:schemeClr val="accent1"/>
                </a:solidFill>
                <a:latin typeface="Lucida Console" panose="020B0609040504020204" pitchFamily="49" charset="0"/>
              </a:rPr>
              <a:t>hexversion</a:t>
            </a:r>
            <a:r>
              <a:rPr lang="en-US" sz="1600" dirty="0">
                <a:solidFill>
                  <a:schemeClr val="accent1"/>
                </a:solidFill>
                <a:latin typeface="Lucida Console" panose="020B0609040504020204" pitchFamily="49" charset="0"/>
              </a:rPr>
              <a:t>=50923248, _</a:t>
            </a:r>
            <a:r>
              <a:rPr lang="en-US" sz="1600" dirty="0" err="1">
                <a:solidFill>
                  <a:schemeClr val="accent1"/>
                </a:solidFill>
                <a:latin typeface="Lucida Console" panose="020B0609040504020204" pitchFamily="49" charset="0"/>
              </a:rPr>
              <a:t>multiarch</a:t>
            </a:r>
            <a:r>
              <a:rPr lang="en-US" sz="1600" dirty="0">
                <a:solidFill>
                  <a:schemeClr val="accent1"/>
                </a:solidFill>
                <a:latin typeface="Lucida Console" panose="020B0609040504020204" pitchFamily="49" charset="0"/>
              </a:rPr>
              <a:t>='</a:t>
            </a:r>
            <a:r>
              <a:rPr lang="en-US" sz="1600" dirty="0" err="1">
                <a:solidFill>
                  <a:schemeClr val="accent1"/>
                </a:solidFill>
                <a:latin typeface="Lucida Console" panose="020B0609040504020204" pitchFamily="49" charset="0"/>
              </a:rPr>
              <a:t>darwin</a:t>
            </a:r>
            <a:r>
              <a:rPr lang="en-US" sz="1600" dirty="0">
                <a:solidFill>
                  <a:schemeClr val="accent1"/>
                </a:solidFill>
                <a:latin typeface="Lucida Console" panose="020B0609040504020204" pitchFamily="49" charset="0"/>
              </a:rPr>
              <a:t>')</a:t>
            </a:r>
          </a:p>
          <a:p>
            <a:pPr lvl="1"/>
            <a:r>
              <a:rPr lang="en-US" sz="1600" dirty="0">
                <a:latin typeface="Lucida Console" panose="020B0609040504020204" pitchFamily="49" charset="0"/>
              </a:rPr>
              <a:t>&gt;&gt;&gt; import </a:t>
            </a:r>
            <a:r>
              <a:rPr lang="en-US" sz="1600" dirty="0" err="1">
                <a:latin typeface="Lucida Console" panose="020B0609040504020204" pitchFamily="49" charset="0"/>
              </a:rPr>
              <a:t>numpy</a:t>
            </a:r>
            <a:r>
              <a:rPr lang="en-US" sz="1600" dirty="0">
                <a:latin typeface="Lucida Console" panose="020B0609040504020204" pitchFamily="49" charset="0"/>
              </a:rPr>
              <a:t> as np</a:t>
            </a:r>
          </a:p>
          <a:p>
            <a:pPr lvl="1"/>
            <a:r>
              <a:rPr lang="en-US" sz="1600" dirty="0">
                <a:latin typeface="Lucida Console" panose="020B0609040504020204" pitchFamily="49" charset="0"/>
              </a:rPr>
              <a:t>&gt;&gt;&gt; </a:t>
            </a:r>
            <a:r>
              <a:rPr lang="en-US" sz="1600" dirty="0" err="1">
                <a:latin typeface="Lucida Console" panose="020B0609040504020204" pitchFamily="49" charset="0"/>
              </a:rPr>
              <a:t>np.array</a:t>
            </a:r>
            <a:r>
              <a:rPr lang="en-US" sz="1600" dirty="0">
                <a:latin typeface="Lucida Console" panose="020B0609040504020204" pitchFamily="49" charset="0"/>
              </a:rPr>
              <a:t>([</a:t>
            </a:r>
            <a:r>
              <a:rPr lang="en-US" sz="1600" dirty="0" err="1">
                <a:latin typeface="Lucida Console" panose="020B0609040504020204" pitchFamily="49" charset="0"/>
              </a:rPr>
              <a:t>np.nan</a:t>
            </a:r>
            <a:r>
              <a:rPr lang="en-US" sz="1600" dirty="0">
                <a:latin typeface="Lucida Console" panose="020B0609040504020204" pitchFamily="49" charset="0"/>
              </a:rPr>
              <a:t>]).</a:t>
            </a:r>
            <a:r>
              <a:rPr lang="en-US" sz="1600" dirty="0" err="1">
                <a:latin typeface="Lucida Console" panose="020B0609040504020204" pitchFamily="49" charset="0"/>
              </a:rPr>
              <a:t>astype</a:t>
            </a:r>
            <a:r>
              <a:rPr lang="en-US" sz="1600" dirty="0">
                <a:latin typeface="Lucida Console" panose="020B0609040504020204" pitchFamily="49" charset="0"/>
              </a:rPr>
              <a:t>('int')[0]</a:t>
            </a:r>
          </a:p>
          <a:p>
            <a:pPr lvl="1"/>
            <a:r>
              <a:rPr lang="en-US" sz="1600" dirty="0">
                <a:solidFill>
                  <a:schemeClr val="accent1"/>
                </a:solidFill>
                <a:latin typeface="Lucida Console" panose="020B0609040504020204" pitchFamily="49" charset="0"/>
              </a:rPr>
              <a:t>0</a:t>
            </a:r>
          </a:p>
          <a:p>
            <a:pPr lvl="1"/>
            <a:r>
              <a:rPr lang="en-US" sz="1600" dirty="0">
                <a:latin typeface="Lucida Console" panose="020B0609040504020204" pitchFamily="49" charset="0"/>
              </a:rPr>
              <a:t>&gt;&gt;&gt; </a:t>
            </a:r>
            <a:r>
              <a:rPr lang="en-US" sz="1600" dirty="0" err="1">
                <a:latin typeface="Lucida Console" panose="020B0609040504020204" pitchFamily="49" charset="0"/>
              </a:rPr>
              <a:t>np.int</a:t>
            </a:r>
            <a:r>
              <a:rPr lang="en-US" sz="1600" dirty="0">
                <a:latin typeface="Lucida Console" panose="020B0609040504020204" pitchFamily="49" charset="0"/>
              </a:rPr>
              <a:t>_(</a:t>
            </a:r>
            <a:r>
              <a:rPr lang="en-US" sz="1600" dirty="0" err="1">
                <a:latin typeface="Lucida Console" panose="020B0609040504020204" pitchFamily="49" charset="0"/>
              </a:rPr>
              <a:t>np.array</a:t>
            </a:r>
            <a:r>
              <a:rPr lang="en-US" sz="1600" dirty="0">
                <a:latin typeface="Lucida Console" panose="020B0609040504020204" pitchFamily="49" charset="0"/>
              </a:rPr>
              <a:t>([</a:t>
            </a:r>
            <a:r>
              <a:rPr lang="en-US" sz="1600" dirty="0" err="1">
                <a:latin typeface="Lucida Console" panose="020B0609040504020204" pitchFamily="49" charset="0"/>
              </a:rPr>
              <a:t>np.nan</a:t>
            </a:r>
            <a:r>
              <a:rPr lang="en-US" sz="1600" dirty="0">
                <a:latin typeface="Lucida Console" panose="020B0609040504020204" pitchFamily="49" charset="0"/>
              </a:rPr>
              <a:t>]))[0]</a:t>
            </a:r>
          </a:p>
          <a:p>
            <a:pPr lvl="1"/>
            <a:r>
              <a:rPr lang="en-US" sz="1600" dirty="0">
                <a:solidFill>
                  <a:schemeClr val="accent1"/>
                </a:solidFill>
                <a:latin typeface="Lucida Console" panose="020B0609040504020204" pitchFamily="49" charset="0"/>
              </a:rPr>
              <a:t>0</a:t>
            </a:r>
          </a:p>
        </p:txBody>
      </p:sp>
      <p:pic>
        <p:nvPicPr>
          <p:cNvPr id="3076" name="Picture 4">
            <a:extLst>
              <a:ext uri="{FF2B5EF4-FFF2-40B4-BE49-F238E27FC236}">
                <a16:creationId xmlns:a16="http://schemas.microsoft.com/office/drawing/2014/main" id="{59E731C4-1ED8-C849-BB8B-0DCA4A975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65" y="3472004"/>
            <a:ext cx="2730411" cy="312625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ular Callout 11">
            <a:extLst>
              <a:ext uri="{FF2B5EF4-FFF2-40B4-BE49-F238E27FC236}">
                <a16:creationId xmlns:a16="http://schemas.microsoft.com/office/drawing/2014/main" id="{FB9E75ED-09BF-1249-86E9-D5F82C4AE947}"/>
              </a:ext>
            </a:extLst>
          </p:cNvPr>
          <p:cNvSpPr/>
          <p:nvPr/>
        </p:nvSpPr>
        <p:spPr>
          <a:xfrm>
            <a:off x="2474215" y="3870353"/>
            <a:ext cx="2226814" cy="1034130"/>
          </a:xfrm>
          <a:prstGeom prst="wedgeRoundRectCallout">
            <a:avLst>
              <a:gd name="adj1" fmla="val -63828"/>
              <a:gd name="adj2" fmla="val 1385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Not a Number is the same as zero, right?</a:t>
            </a:r>
          </a:p>
        </p:txBody>
      </p:sp>
    </p:spTree>
    <p:extLst>
      <p:ext uri="{BB962C8B-B14F-4D97-AF65-F5344CB8AC3E}">
        <p14:creationId xmlns:p14="http://schemas.microsoft.com/office/powerpoint/2010/main" val="2020252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AC491A-44E9-2B45-8598-9CA7DE2F681E}"/>
              </a:ext>
            </a:extLst>
          </p:cNvPr>
          <p:cNvSpPr/>
          <p:nvPr/>
        </p:nvSpPr>
        <p:spPr>
          <a:xfrm>
            <a:off x="548134" y="670468"/>
            <a:ext cx="5818709" cy="769441"/>
          </a:xfrm>
          <a:prstGeom prst="rect">
            <a:avLst/>
          </a:prstGeom>
        </p:spPr>
        <p:txBody>
          <a:bodyPr wrap="none">
            <a:spAutoFit/>
          </a:bodyPr>
          <a:lstStyle/>
          <a:p>
            <a:r>
              <a:rPr lang="en-US" sz="4400" b="1" dirty="0" err="1">
                <a:latin typeface="Avenir Black" panose="02000503020000020003" pitchFamily="2" charset="0"/>
              </a:rPr>
              <a:t>Numpy</a:t>
            </a:r>
            <a:r>
              <a:rPr lang="en-US" sz="4400" b="1" dirty="0">
                <a:latin typeface="Avenir Black" panose="02000503020000020003" pitchFamily="2" charset="0"/>
              </a:rPr>
              <a:t> Failure Mode</a:t>
            </a:r>
          </a:p>
        </p:txBody>
      </p:sp>
      <p:sp>
        <p:nvSpPr>
          <p:cNvPr id="7" name="Rectangle 6">
            <a:extLst>
              <a:ext uri="{FF2B5EF4-FFF2-40B4-BE49-F238E27FC236}">
                <a16:creationId xmlns:a16="http://schemas.microsoft.com/office/drawing/2014/main" id="{F8C0E10E-AE16-F646-8C97-B75351C10BCB}"/>
              </a:ext>
            </a:extLst>
          </p:cNvPr>
          <p:cNvSpPr/>
          <p:nvPr/>
        </p:nvSpPr>
        <p:spPr>
          <a:xfrm>
            <a:off x="548134" y="1594750"/>
            <a:ext cx="10996166" cy="4770537"/>
          </a:xfrm>
          <a:prstGeom prst="rect">
            <a:avLst/>
          </a:prstGeom>
        </p:spPr>
        <p:txBody>
          <a:bodyPr wrap="square">
            <a:spAutoFit/>
          </a:bodyPr>
          <a:lstStyle/>
          <a:p>
            <a:r>
              <a:rPr lang="en-US" sz="2400" dirty="0" err="1">
                <a:solidFill>
                  <a:srgbClr val="1F2A36"/>
                </a:solidFill>
                <a:latin typeface="Avenir Medium" panose="02000503020000020003" pitchFamily="2" charset="0"/>
              </a:rPr>
              <a:t>Numpy</a:t>
            </a:r>
            <a:r>
              <a:rPr lang="en-US" sz="2400" dirty="0">
                <a:solidFill>
                  <a:srgbClr val="1F2A36"/>
                </a:solidFill>
                <a:latin typeface="Avenir Medium" panose="02000503020000020003" pitchFamily="2" charset="0"/>
              </a:rPr>
              <a:t> is not failing it is returning a zero where it should be crashing:</a:t>
            </a:r>
          </a:p>
          <a:p>
            <a:pPr lvl="1"/>
            <a:r>
              <a:rPr lang="en-US" dirty="0"/>
              <a:t>import </a:t>
            </a:r>
            <a:r>
              <a:rPr lang="en-US" dirty="0" err="1"/>
              <a:t>numpy</a:t>
            </a:r>
            <a:r>
              <a:rPr lang="en-US" dirty="0"/>
              <a:t> as np</a:t>
            </a:r>
          </a:p>
          <a:p>
            <a:pPr lvl="1"/>
            <a:r>
              <a:rPr lang="en-US" dirty="0"/>
              <a:t>request = </a:t>
            </a:r>
            <a:r>
              <a:rPr lang="en-US" dirty="0">
                <a:highlight>
                  <a:srgbClr val="FFFF00"/>
                </a:highlight>
              </a:rPr>
              <a:t>float('</a:t>
            </a:r>
            <a:r>
              <a:rPr lang="en-US" dirty="0" err="1">
                <a:highlight>
                  <a:srgbClr val="FFFF00"/>
                </a:highlight>
              </a:rPr>
              <a:t>NaN</a:t>
            </a:r>
            <a:r>
              <a:rPr lang="en-US" dirty="0">
                <a:highlight>
                  <a:srgbClr val="FFFF00"/>
                </a:highlight>
              </a:rPr>
              <a:t>')</a:t>
            </a:r>
          </a:p>
          <a:p>
            <a:pPr lvl="1"/>
            <a:r>
              <a:rPr lang="en-US" dirty="0"/>
              <a:t>if </a:t>
            </a:r>
            <a:r>
              <a:rPr lang="en-US" dirty="0">
                <a:highlight>
                  <a:srgbClr val="00FF00"/>
                </a:highlight>
              </a:rPr>
              <a:t>request != 0</a:t>
            </a:r>
            <a:r>
              <a:rPr lang="en-US" dirty="0"/>
              <a:t>:</a:t>
            </a:r>
          </a:p>
          <a:p>
            <a:pPr lvl="1"/>
            <a:r>
              <a:rPr lang="en-US" dirty="0"/>
              <a:t>  </a:t>
            </a:r>
            <a:r>
              <a:rPr lang="en-US" dirty="0" err="1"/>
              <a:t>uid</a:t>
            </a:r>
            <a:r>
              <a:rPr lang="en-US" dirty="0"/>
              <a:t> = </a:t>
            </a:r>
            <a:r>
              <a:rPr lang="en-US" dirty="0" err="1">
                <a:highlight>
                  <a:srgbClr val="00FF00"/>
                </a:highlight>
              </a:rPr>
              <a:t>np.array</a:t>
            </a:r>
            <a:r>
              <a:rPr lang="en-US" dirty="0">
                <a:highlight>
                  <a:srgbClr val="00FF00"/>
                </a:highlight>
              </a:rPr>
              <a:t>([request]).</a:t>
            </a:r>
            <a:r>
              <a:rPr lang="en-US" dirty="0" err="1">
                <a:highlight>
                  <a:srgbClr val="00FF00"/>
                </a:highlight>
              </a:rPr>
              <a:t>astype</a:t>
            </a:r>
            <a:r>
              <a:rPr lang="en-US" dirty="0">
                <a:highlight>
                  <a:srgbClr val="00FF00"/>
                </a:highlight>
              </a:rPr>
              <a:t>('int')[0]</a:t>
            </a:r>
          </a:p>
          <a:p>
            <a:pPr lvl="1"/>
            <a:r>
              <a:rPr lang="en-US" dirty="0"/>
              <a:t>  #</a:t>
            </a:r>
            <a:r>
              <a:rPr lang="en-US" dirty="0" err="1"/>
              <a:t>sudo</a:t>
            </a:r>
            <a:r>
              <a:rPr lang="en-US" dirty="0"/>
              <a:t> </a:t>
            </a:r>
            <a:r>
              <a:rPr lang="en-US" dirty="0" err="1"/>
              <a:t>su</a:t>
            </a:r>
            <a:r>
              <a:rPr lang="en-US" dirty="0"/>
              <a:t> here</a:t>
            </a:r>
          </a:p>
          <a:p>
            <a:pPr lvl="1"/>
            <a:r>
              <a:rPr lang="en-US" dirty="0"/>
              <a:t>  print ("You are now the UID: " + str(</a:t>
            </a:r>
            <a:r>
              <a:rPr lang="en-US" dirty="0" err="1"/>
              <a:t>uid</a:t>
            </a:r>
            <a:r>
              <a:rPr lang="en-US" dirty="0"/>
              <a:t>))</a:t>
            </a:r>
          </a:p>
          <a:p>
            <a:pPr lvl="1"/>
            <a:r>
              <a:rPr lang="en-US" dirty="0"/>
              <a:t>else:</a:t>
            </a:r>
          </a:p>
          <a:p>
            <a:pPr lvl="1"/>
            <a:r>
              <a:rPr lang="en-US" dirty="0"/>
              <a:t>  print ("You are not allowed to become root.")</a:t>
            </a:r>
            <a:endParaRPr lang="en-US" sz="2400" dirty="0">
              <a:solidFill>
                <a:srgbClr val="1F2A36"/>
              </a:solidFill>
              <a:latin typeface="Avenir Medium" panose="02000503020000020003" pitchFamily="2" charset="0"/>
            </a:endParaRPr>
          </a:p>
          <a:p>
            <a:endParaRPr lang="en-US" sz="2400" dirty="0">
              <a:solidFill>
                <a:srgbClr val="1F2A36"/>
              </a:solidFill>
              <a:latin typeface="Avenir Medium" panose="02000503020000020003" pitchFamily="2" charset="0"/>
            </a:endParaRPr>
          </a:p>
          <a:p>
            <a:r>
              <a:rPr lang="en-US" sz="2400" dirty="0">
                <a:solidFill>
                  <a:srgbClr val="1F2A36"/>
                </a:solidFill>
                <a:latin typeface="Avenir Medium" panose="02000503020000020003" pitchFamily="2" charset="0"/>
              </a:rPr>
              <a:t>NaN does not equal zero but when </a:t>
            </a:r>
            <a:r>
              <a:rPr lang="en-US" sz="2400" dirty="0" err="1">
                <a:solidFill>
                  <a:srgbClr val="1F2A36"/>
                </a:solidFill>
                <a:latin typeface="Avenir Medium" panose="02000503020000020003" pitchFamily="2" charset="0"/>
              </a:rPr>
              <a:t>Numpy</a:t>
            </a:r>
            <a:r>
              <a:rPr lang="en-US" sz="2400" dirty="0">
                <a:solidFill>
                  <a:srgbClr val="1F2A36"/>
                </a:solidFill>
                <a:latin typeface="Avenir Medium" panose="02000503020000020003" pitchFamily="2" charset="0"/>
              </a:rPr>
              <a:t> returns the value it is zero. While a contrived/simple example, there are plenty of examples where other software utilizes </a:t>
            </a:r>
            <a:r>
              <a:rPr lang="en-US" sz="2400" dirty="0" err="1">
                <a:solidFill>
                  <a:srgbClr val="1F2A36"/>
                </a:solidFill>
                <a:latin typeface="Avenir Medium" panose="02000503020000020003" pitchFamily="2" charset="0"/>
              </a:rPr>
              <a:t>Numpy</a:t>
            </a:r>
            <a:r>
              <a:rPr lang="en-US" sz="2400" dirty="0">
                <a:solidFill>
                  <a:srgbClr val="1F2A36"/>
                </a:solidFill>
                <a:latin typeface="Avenir Medium" panose="02000503020000020003" pitchFamily="2" charset="0"/>
              </a:rPr>
              <a:t> array outputs. </a:t>
            </a:r>
            <a:r>
              <a:rPr lang="en-US" sz="2400" u="sng" dirty="0">
                <a:solidFill>
                  <a:srgbClr val="1F2A36"/>
                </a:solidFill>
                <a:latin typeface="Avenir Medium" panose="02000503020000020003" pitchFamily="2" charset="0"/>
              </a:rPr>
              <a:t>Hacker gets root</a:t>
            </a:r>
            <a:r>
              <a:rPr lang="en-US" sz="2400" dirty="0">
                <a:solidFill>
                  <a:srgbClr val="1F2A36"/>
                </a:solidFill>
                <a:latin typeface="Avenir Medium" panose="02000503020000020003" pitchFamily="2" charset="0"/>
              </a:rPr>
              <a:t>!</a:t>
            </a:r>
          </a:p>
          <a:p>
            <a:pPr lvl="1"/>
            <a:r>
              <a:rPr lang="en-US" sz="1600" dirty="0">
                <a:solidFill>
                  <a:schemeClr val="accent1"/>
                </a:solidFill>
                <a:latin typeface="Lucida Console" panose="020B0609040504020204" pitchFamily="49" charset="0"/>
              </a:rPr>
              <a:t>You are now the UID: 0</a:t>
            </a:r>
          </a:p>
          <a:p>
            <a:endParaRPr lang="en-US" sz="2400" dirty="0">
              <a:solidFill>
                <a:schemeClr val="accent1"/>
              </a:solidFill>
              <a:latin typeface="Lucida Console" panose="020B0609040504020204" pitchFamily="49" charset="0"/>
            </a:endParaRPr>
          </a:p>
        </p:txBody>
      </p:sp>
    </p:spTree>
    <p:extLst>
      <p:ext uri="{BB962C8B-B14F-4D97-AF65-F5344CB8AC3E}">
        <p14:creationId xmlns:p14="http://schemas.microsoft.com/office/powerpoint/2010/main" val="290474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1423788" cy="523220"/>
          </a:xfrm>
          <a:prstGeom prst="rect">
            <a:avLst/>
          </a:prstGeom>
        </p:spPr>
        <p:txBody>
          <a:bodyPr wrap="none">
            <a:spAutoFit/>
          </a:bodyPr>
          <a:lstStyle/>
          <a:p>
            <a:r>
              <a:rPr lang="en-US" sz="2800" b="1" dirty="0" err="1">
                <a:solidFill>
                  <a:srgbClr val="FFFFFF"/>
                </a:solidFill>
                <a:latin typeface="Avenir Black" panose="02000503020000020003" pitchFamily="2" charset="0"/>
              </a:rPr>
              <a:t>Numpy</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514685" cy="1920526"/>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Horror Show</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52246" y="3429000"/>
            <a:ext cx="3976535" cy="923330"/>
          </a:xfrm>
          <a:prstGeom prst="rect">
            <a:avLst/>
          </a:prstGeom>
        </p:spPr>
        <p:txBody>
          <a:bodyPr wrap="square">
            <a:spAutoFit/>
          </a:bodyPr>
          <a:lstStyle/>
          <a:p>
            <a:r>
              <a:rPr lang="en-US" dirty="0" err="1">
                <a:solidFill>
                  <a:schemeClr val="bg1"/>
                </a:solidFill>
                <a:latin typeface="Avenir Medium" panose="02000503020000020003" pitchFamily="2" charset="0"/>
              </a:rPr>
              <a:t>Numpy</a:t>
            </a:r>
            <a:r>
              <a:rPr lang="en-US" dirty="0">
                <a:solidFill>
                  <a:schemeClr val="bg1"/>
                </a:solidFill>
                <a:latin typeface="Avenir Medium" panose="02000503020000020003" pitchFamily="2" charset="0"/>
              </a:rPr>
              <a:t> – the thing that supposed to handle numbers well… well, it doesn’t. At all.</a:t>
            </a:r>
          </a:p>
        </p:txBody>
      </p:sp>
      <p:sp>
        <p:nvSpPr>
          <p:cNvPr id="7" name="Rectangle 6">
            <a:extLst>
              <a:ext uri="{FF2B5EF4-FFF2-40B4-BE49-F238E27FC236}">
                <a16:creationId xmlns:a16="http://schemas.microsoft.com/office/drawing/2014/main" id="{9DB9195C-A755-674B-B124-26C280FC6C2D}"/>
              </a:ext>
            </a:extLst>
          </p:cNvPr>
          <p:cNvSpPr/>
          <p:nvPr/>
        </p:nvSpPr>
        <p:spPr>
          <a:xfrm>
            <a:off x="5132066" y="288277"/>
            <a:ext cx="6627316" cy="6309420"/>
          </a:xfrm>
          <a:prstGeom prst="rect">
            <a:avLst/>
          </a:prstGeom>
        </p:spPr>
        <p:txBody>
          <a:bodyPr wrap="square">
            <a:spAutoFit/>
          </a:bodyPr>
          <a:lstStyle/>
          <a:p>
            <a:r>
              <a:rPr lang="en-US" sz="1600" dirty="0">
                <a:latin typeface="Avenir Book" panose="02000503020000020003" pitchFamily="2" charset="0"/>
              </a:rPr>
              <a:t>On Ubuntu x64 and FreeBSD amd64 it’s a mess!! Why would Ubuntu/FreeBSD give me different results than a Mac?</a:t>
            </a:r>
          </a:p>
          <a:p>
            <a:endParaRPr lang="en-US" sz="1600" dirty="0">
              <a:latin typeface="Lucida Console" panose="020B0609040504020204" pitchFamily="49" charset="0"/>
            </a:endParaRPr>
          </a:p>
          <a:p>
            <a:pPr lvl="1"/>
            <a:r>
              <a:rPr lang="en-US" sz="1600" dirty="0">
                <a:latin typeface="Lucida Console" panose="020B0609040504020204" pitchFamily="49" charset="0"/>
              </a:rPr>
              <a:t>&gt;&gt;&gt; import sys</a:t>
            </a:r>
          </a:p>
          <a:p>
            <a:pPr lvl="1"/>
            <a:r>
              <a:rPr lang="en-US" sz="1600" dirty="0">
                <a:latin typeface="Lucida Console" panose="020B0609040504020204" pitchFamily="49" charset="0"/>
              </a:rPr>
              <a:t>&gt;&gt;&gt; </a:t>
            </a:r>
            <a:r>
              <a:rPr lang="en-US" sz="1600" dirty="0" err="1">
                <a:latin typeface="Lucida Console" panose="020B0609040504020204" pitchFamily="49" charset="0"/>
              </a:rPr>
              <a:t>sys.implementation</a:t>
            </a:r>
            <a:endParaRPr lang="en-US" sz="1600" dirty="0">
              <a:latin typeface="Lucida Console" panose="020B0609040504020204" pitchFamily="49" charset="0"/>
            </a:endParaRPr>
          </a:p>
          <a:p>
            <a:pPr lvl="1"/>
            <a:r>
              <a:rPr lang="en-US" sz="1600" dirty="0">
                <a:solidFill>
                  <a:schemeClr val="accent1"/>
                </a:solidFill>
                <a:latin typeface="Lucida Console" panose="020B0609040504020204" pitchFamily="49" charset="0"/>
              </a:rPr>
              <a:t>namespace(_</a:t>
            </a:r>
            <a:r>
              <a:rPr lang="en-US" sz="1600" dirty="0" err="1">
                <a:solidFill>
                  <a:schemeClr val="accent1"/>
                </a:solidFill>
                <a:latin typeface="Lucida Console" panose="020B0609040504020204" pitchFamily="49" charset="0"/>
              </a:rPr>
              <a:t>multiarch</a:t>
            </a:r>
            <a:r>
              <a:rPr lang="en-US" sz="1600" dirty="0">
                <a:solidFill>
                  <a:schemeClr val="accent1"/>
                </a:solidFill>
                <a:latin typeface="Lucida Console" panose="020B0609040504020204" pitchFamily="49" charset="0"/>
              </a:rPr>
              <a:t>='x86_64-linux-gnu', </a:t>
            </a:r>
            <a:r>
              <a:rPr lang="en-US" sz="1600" dirty="0" err="1">
                <a:solidFill>
                  <a:schemeClr val="accent1"/>
                </a:solidFill>
                <a:latin typeface="Lucida Console" panose="020B0609040504020204" pitchFamily="49" charset="0"/>
              </a:rPr>
              <a:t>cache_tag</a:t>
            </a:r>
            <a:r>
              <a:rPr lang="en-US" sz="1600" dirty="0">
                <a:solidFill>
                  <a:schemeClr val="accent1"/>
                </a:solidFill>
                <a:latin typeface="Lucida Console" panose="020B0609040504020204" pitchFamily="49" charset="0"/>
              </a:rPr>
              <a:t>='cpython-36', </a:t>
            </a:r>
            <a:r>
              <a:rPr lang="en-US" sz="1600" dirty="0" err="1">
                <a:solidFill>
                  <a:schemeClr val="accent1"/>
                </a:solidFill>
                <a:latin typeface="Lucida Console" panose="020B0609040504020204" pitchFamily="49" charset="0"/>
              </a:rPr>
              <a:t>hexversion</a:t>
            </a:r>
            <a:r>
              <a:rPr lang="en-US" sz="1600" dirty="0">
                <a:solidFill>
                  <a:schemeClr val="accent1"/>
                </a:solidFill>
                <a:latin typeface="Lucida Console" panose="020B0609040504020204" pitchFamily="49" charset="0"/>
              </a:rPr>
              <a:t>=50727408, name='</a:t>
            </a:r>
            <a:r>
              <a:rPr lang="en-US" sz="1600" dirty="0" err="1">
                <a:solidFill>
                  <a:schemeClr val="accent1"/>
                </a:solidFill>
                <a:latin typeface="Lucida Console" panose="020B0609040504020204" pitchFamily="49" charset="0"/>
              </a:rPr>
              <a:t>cpython</a:t>
            </a:r>
            <a:r>
              <a:rPr lang="en-US" sz="1600" dirty="0">
                <a:solidFill>
                  <a:schemeClr val="accent1"/>
                </a:solidFill>
                <a:latin typeface="Lucida Console" panose="020B0609040504020204" pitchFamily="49" charset="0"/>
              </a:rPr>
              <a:t>', version=</a:t>
            </a:r>
            <a:r>
              <a:rPr lang="en-US" sz="1600" dirty="0" err="1">
                <a:solidFill>
                  <a:schemeClr val="accent1"/>
                </a:solidFill>
                <a:latin typeface="Lucida Console" panose="020B0609040504020204" pitchFamily="49" charset="0"/>
              </a:rPr>
              <a:t>sys.version_info</a:t>
            </a:r>
            <a:r>
              <a:rPr lang="en-US" sz="1600" dirty="0">
                <a:solidFill>
                  <a:schemeClr val="accent1"/>
                </a:solidFill>
                <a:latin typeface="Lucida Console" panose="020B0609040504020204" pitchFamily="49" charset="0"/>
              </a:rPr>
              <a:t>(major=3, minor=6, micro=9, </a:t>
            </a:r>
            <a:r>
              <a:rPr lang="en-US" sz="1600" dirty="0" err="1">
                <a:solidFill>
                  <a:schemeClr val="accent1"/>
                </a:solidFill>
                <a:latin typeface="Lucida Console" panose="020B0609040504020204" pitchFamily="49" charset="0"/>
              </a:rPr>
              <a:t>releaselevel</a:t>
            </a:r>
            <a:r>
              <a:rPr lang="en-US" sz="1600" dirty="0">
                <a:solidFill>
                  <a:schemeClr val="accent1"/>
                </a:solidFill>
                <a:latin typeface="Lucida Console" panose="020B0609040504020204" pitchFamily="49" charset="0"/>
              </a:rPr>
              <a:t>='final', serial=0))</a:t>
            </a:r>
          </a:p>
          <a:p>
            <a:pPr lvl="1"/>
            <a:r>
              <a:rPr lang="en-US" sz="1600" dirty="0">
                <a:latin typeface="Lucida Console" panose="020B0609040504020204" pitchFamily="49" charset="0"/>
              </a:rPr>
              <a:t>&gt;&gt;&gt; import </a:t>
            </a:r>
            <a:r>
              <a:rPr lang="en-US" sz="1600" dirty="0" err="1">
                <a:latin typeface="Lucida Console" panose="020B0609040504020204" pitchFamily="49" charset="0"/>
              </a:rPr>
              <a:t>numpy</a:t>
            </a:r>
            <a:r>
              <a:rPr lang="en-US" sz="1600" dirty="0">
                <a:latin typeface="Lucida Console" panose="020B0609040504020204" pitchFamily="49" charset="0"/>
              </a:rPr>
              <a:t> as np</a:t>
            </a:r>
          </a:p>
          <a:p>
            <a:pPr lvl="1"/>
            <a:r>
              <a:rPr lang="en-US" sz="1600" dirty="0">
                <a:latin typeface="Lucida Console" panose="020B0609040504020204" pitchFamily="49" charset="0"/>
              </a:rPr>
              <a:t>&gt;&gt;&gt; </a:t>
            </a:r>
            <a:r>
              <a:rPr lang="en-US" sz="1600" dirty="0" err="1">
                <a:latin typeface="Lucida Console" panose="020B0609040504020204" pitchFamily="49" charset="0"/>
              </a:rPr>
              <a:t>np.array</a:t>
            </a:r>
            <a:r>
              <a:rPr lang="en-US" sz="1600" dirty="0">
                <a:latin typeface="Lucida Console" panose="020B0609040504020204" pitchFamily="49" charset="0"/>
              </a:rPr>
              <a:t>([</a:t>
            </a:r>
            <a:r>
              <a:rPr lang="en-US" sz="1600" dirty="0" err="1">
                <a:latin typeface="Lucida Console" panose="020B0609040504020204" pitchFamily="49" charset="0"/>
              </a:rPr>
              <a:t>np.nan</a:t>
            </a:r>
            <a:r>
              <a:rPr lang="en-US" sz="1600" dirty="0">
                <a:latin typeface="Lucida Console" panose="020B0609040504020204" pitchFamily="49" charset="0"/>
              </a:rPr>
              <a:t>]).</a:t>
            </a:r>
            <a:r>
              <a:rPr lang="en-US" sz="1600" dirty="0" err="1">
                <a:latin typeface="Lucida Console" panose="020B0609040504020204" pitchFamily="49" charset="0"/>
              </a:rPr>
              <a:t>astype</a:t>
            </a:r>
            <a:r>
              <a:rPr lang="en-US" sz="1600" dirty="0">
                <a:latin typeface="Lucida Console" panose="020B0609040504020204" pitchFamily="49" charset="0"/>
              </a:rPr>
              <a:t>('int')[0]</a:t>
            </a:r>
          </a:p>
          <a:p>
            <a:pPr lvl="1"/>
            <a:r>
              <a:rPr lang="en-US" sz="1600" dirty="0">
                <a:solidFill>
                  <a:schemeClr val="accent1"/>
                </a:solidFill>
                <a:latin typeface="Lucida Console" panose="020B0609040504020204" pitchFamily="49" charset="0"/>
              </a:rPr>
              <a:t>-9223372036854775808</a:t>
            </a:r>
          </a:p>
          <a:p>
            <a:pPr lvl="1"/>
            <a:r>
              <a:rPr lang="en-US" sz="1600" dirty="0">
                <a:latin typeface="Lucida Console" panose="020B0609040504020204" pitchFamily="49" charset="0"/>
              </a:rPr>
              <a:t>&gt;&gt;&gt; </a:t>
            </a:r>
            <a:r>
              <a:rPr lang="en-US" sz="1600" dirty="0" err="1">
                <a:latin typeface="Lucida Console" panose="020B0609040504020204" pitchFamily="49" charset="0"/>
              </a:rPr>
              <a:t>np.int</a:t>
            </a:r>
            <a:r>
              <a:rPr lang="en-US" sz="1600" dirty="0">
                <a:latin typeface="Lucida Console" panose="020B0609040504020204" pitchFamily="49" charset="0"/>
              </a:rPr>
              <a:t>_(</a:t>
            </a:r>
            <a:r>
              <a:rPr lang="en-US" sz="1600" dirty="0" err="1">
                <a:latin typeface="Lucida Console" panose="020B0609040504020204" pitchFamily="49" charset="0"/>
              </a:rPr>
              <a:t>np.array</a:t>
            </a:r>
            <a:r>
              <a:rPr lang="en-US" sz="1600" dirty="0">
                <a:latin typeface="Lucida Console" panose="020B0609040504020204" pitchFamily="49" charset="0"/>
              </a:rPr>
              <a:t>([</a:t>
            </a:r>
            <a:r>
              <a:rPr lang="en-US" sz="1600" dirty="0" err="1">
                <a:latin typeface="Lucida Console" panose="020B0609040504020204" pitchFamily="49" charset="0"/>
              </a:rPr>
              <a:t>np.nan</a:t>
            </a:r>
            <a:r>
              <a:rPr lang="en-US" sz="1600" dirty="0">
                <a:latin typeface="Lucida Console" panose="020B0609040504020204" pitchFamily="49" charset="0"/>
              </a:rPr>
              <a:t>]))[0]</a:t>
            </a:r>
          </a:p>
          <a:p>
            <a:pPr lvl="1"/>
            <a:r>
              <a:rPr lang="en-US" sz="1600" dirty="0">
                <a:solidFill>
                  <a:schemeClr val="accent1"/>
                </a:solidFill>
                <a:latin typeface="Lucida Console" panose="020B0609040504020204" pitchFamily="49" charset="0"/>
              </a:rPr>
              <a:t>-9223372036854775808</a:t>
            </a:r>
          </a:p>
          <a:p>
            <a:pPr lvl="1"/>
            <a:endParaRPr lang="en-US" sz="1600" dirty="0">
              <a:solidFill>
                <a:schemeClr val="accent1"/>
              </a:solidFill>
              <a:latin typeface="Lucida Console" panose="020B0609040504020204" pitchFamily="49" charset="0"/>
            </a:endParaRPr>
          </a:p>
          <a:p>
            <a:r>
              <a:rPr lang="en-US" sz="1600" dirty="0">
                <a:latin typeface="Avenir Book" panose="02000503020000020003" pitchFamily="2" charset="0"/>
              </a:rPr>
              <a:t>This is -2^63; the maximum negative value for a two-sided int64. This was done on a 64-bit CPU, would 32-bit processor be different, it seems so when we try int32, int16 and int8? </a:t>
            </a:r>
          </a:p>
          <a:p>
            <a:pPr lvl="1"/>
            <a:r>
              <a:rPr lang="en-US" sz="1600" dirty="0">
                <a:latin typeface="Lucida Console" panose="020B0609040504020204" pitchFamily="49" charset="0"/>
              </a:rPr>
              <a:t>&gt;&gt;&gt; </a:t>
            </a:r>
            <a:r>
              <a:rPr lang="en-US" sz="1600" dirty="0" err="1">
                <a:latin typeface="Lucida Console" panose="020B0609040504020204" pitchFamily="49" charset="0"/>
              </a:rPr>
              <a:t>np.array</a:t>
            </a:r>
            <a:r>
              <a:rPr lang="en-US" sz="1600" dirty="0">
                <a:latin typeface="Lucida Console" panose="020B0609040504020204" pitchFamily="49" charset="0"/>
              </a:rPr>
              <a:t>([</a:t>
            </a:r>
            <a:r>
              <a:rPr lang="en-US" sz="1600" dirty="0" err="1">
                <a:latin typeface="Lucida Console" panose="020B0609040504020204" pitchFamily="49" charset="0"/>
              </a:rPr>
              <a:t>np.nan</a:t>
            </a:r>
            <a:r>
              <a:rPr lang="en-US" sz="1600" dirty="0">
                <a:latin typeface="Lucida Console" panose="020B0609040504020204" pitchFamily="49" charset="0"/>
              </a:rPr>
              <a:t>]).</a:t>
            </a:r>
            <a:r>
              <a:rPr lang="en-US" sz="1600" dirty="0" err="1">
                <a:latin typeface="Lucida Console" panose="020B0609040504020204" pitchFamily="49" charset="0"/>
              </a:rPr>
              <a:t>astype</a:t>
            </a:r>
            <a:r>
              <a:rPr lang="en-US" sz="1600" dirty="0">
                <a:latin typeface="Lucida Console" panose="020B0609040504020204" pitchFamily="49" charset="0"/>
              </a:rPr>
              <a:t>('int32')[0]</a:t>
            </a:r>
          </a:p>
          <a:p>
            <a:pPr lvl="1"/>
            <a:r>
              <a:rPr lang="en-US" sz="1600" dirty="0">
                <a:solidFill>
                  <a:schemeClr val="accent1"/>
                </a:solidFill>
                <a:latin typeface="Lucida Console" panose="020B0609040504020204" pitchFamily="49" charset="0"/>
              </a:rPr>
              <a:t>-2147483648</a:t>
            </a:r>
          </a:p>
          <a:p>
            <a:pPr lvl="1"/>
            <a:r>
              <a:rPr lang="en-US" sz="1600" dirty="0">
                <a:latin typeface="Lucida Console" panose="020B0609040504020204" pitchFamily="49" charset="0"/>
              </a:rPr>
              <a:t>&gt;&gt;&gt; </a:t>
            </a:r>
            <a:r>
              <a:rPr lang="en-US" sz="1600" dirty="0" err="1">
                <a:latin typeface="Lucida Console" panose="020B0609040504020204" pitchFamily="49" charset="0"/>
              </a:rPr>
              <a:t>np.array</a:t>
            </a:r>
            <a:r>
              <a:rPr lang="en-US" sz="1600" dirty="0">
                <a:latin typeface="Lucida Console" panose="020B0609040504020204" pitchFamily="49" charset="0"/>
              </a:rPr>
              <a:t>([</a:t>
            </a:r>
            <a:r>
              <a:rPr lang="en-US" sz="1600" dirty="0" err="1">
                <a:latin typeface="Lucida Console" panose="020B0609040504020204" pitchFamily="49" charset="0"/>
              </a:rPr>
              <a:t>np.nan</a:t>
            </a:r>
            <a:r>
              <a:rPr lang="en-US" sz="1600" dirty="0">
                <a:latin typeface="Lucida Console" panose="020B0609040504020204" pitchFamily="49" charset="0"/>
              </a:rPr>
              <a:t>]).</a:t>
            </a:r>
            <a:r>
              <a:rPr lang="en-US" sz="1600" dirty="0" err="1">
                <a:latin typeface="Lucida Console" panose="020B0609040504020204" pitchFamily="49" charset="0"/>
              </a:rPr>
              <a:t>astype</a:t>
            </a:r>
            <a:r>
              <a:rPr lang="en-US" sz="1600" dirty="0">
                <a:latin typeface="Lucida Console" panose="020B0609040504020204" pitchFamily="49" charset="0"/>
              </a:rPr>
              <a:t>('int16')[0]</a:t>
            </a:r>
          </a:p>
          <a:p>
            <a:pPr lvl="1"/>
            <a:r>
              <a:rPr lang="en-US" sz="1600" dirty="0">
                <a:solidFill>
                  <a:schemeClr val="accent1"/>
                </a:solidFill>
                <a:latin typeface="Lucida Console" panose="020B0609040504020204" pitchFamily="49" charset="0"/>
              </a:rPr>
              <a:t>0</a:t>
            </a:r>
          </a:p>
          <a:p>
            <a:pPr lvl="1"/>
            <a:r>
              <a:rPr lang="en-US" sz="1600" dirty="0">
                <a:latin typeface="Lucida Console" panose="020B0609040504020204" pitchFamily="49" charset="0"/>
              </a:rPr>
              <a:t>&gt;&gt;&gt; </a:t>
            </a:r>
            <a:r>
              <a:rPr lang="en-US" sz="1600" dirty="0" err="1">
                <a:latin typeface="Lucida Console" panose="020B0609040504020204" pitchFamily="49" charset="0"/>
              </a:rPr>
              <a:t>np.array</a:t>
            </a:r>
            <a:r>
              <a:rPr lang="en-US" sz="1600" dirty="0">
                <a:latin typeface="Lucida Console" panose="020B0609040504020204" pitchFamily="49" charset="0"/>
              </a:rPr>
              <a:t>([</a:t>
            </a:r>
            <a:r>
              <a:rPr lang="en-US" sz="1600" dirty="0" err="1">
                <a:latin typeface="Lucida Console" panose="020B0609040504020204" pitchFamily="49" charset="0"/>
              </a:rPr>
              <a:t>np.nan</a:t>
            </a:r>
            <a:r>
              <a:rPr lang="en-US" sz="1600" dirty="0">
                <a:latin typeface="Lucida Console" panose="020B0609040504020204" pitchFamily="49" charset="0"/>
              </a:rPr>
              <a:t>]).</a:t>
            </a:r>
            <a:r>
              <a:rPr lang="en-US" sz="1600" dirty="0" err="1">
                <a:latin typeface="Lucida Console" panose="020B0609040504020204" pitchFamily="49" charset="0"/>
              </a:rPr>
              <a:t>astype</a:t>
            </a:r>
            <a:r>
              <a:rPr lang="en-US" sz="1600" dirty="0">
                <a:latin typeface="Lucida Console" panose="020B0609040504020204" pitchFamily="49" charset="0"/>
              </a:rPr>
              <a:t>('int8')[0]</a:t>
            </a:r>
          </a:p>
          <a:p>
            <a:pPr lvl="1"/>
            <a:r>
              <a:rPr lang="en-US" sz="1600" dirty="0">
                <a:solidFill>
                  <a:schemeClr val="accent1"/>
                </a:solidFill>
                <a:latin typeface="Lucida Console" panose="020B0609040504020204" pitchFamily="49" charset="0"/>
              </a:rPr>
              <a:t>0</a:t>
            </a:r>
            <a:endParaRPr lang="en-US" sz="1400" dirty="0">
              <a:solidFill>
                <a:schemeClr val="accent1"/>
              </a:solidFill>
              <a:latin typeface="Lucida Console" panose="020B0609040504020204" pitchFamily="49" charset="0"/>
            </a:endParaRPr>
          </a:p>
        </p:txBody>
      </p:sp>
      <p:pic>
        <p:nvPicPr>
          <p:cNvPr id="21506" name="Picture 2" descr="See the source image">
            <a:extLst>
              <a:ext uri="{FF2B5EF4-FFF2-40B4-BE49-F238E27FC236}">
                <a16:creationId xmlns:a16="http://schemas.microsoft.com/office/drawing/2014/main" id="{76F57DEC-AC7E-C14C-B805-5B665D26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06" y="4466993"/>
            <a:ext cx="2907524" cy="22098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3BA8E396-9BC1-1841-8E3F-277CB561D3F5}"/>
              </a:ext>
            </a:extLst>
          </p:cNvPr>
          <p:cNvSpPr/>
          <p:nvPr/>
        </p:nvSpPr>
        <p:spPr>
          <a:xfrm>
            <a:off x="2788920" y="4118934"/>
            <a:ext cx="2056212" cy="1153775"/>
          </a:xfrm>
          <a:prstGeom prst="wedgeRoundRectCallout">
            <a:avLst>
              <a:gd name="adj1" fmla="val -63080"/>
              <a:gd name="adj2" fmla="val 966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Now I shall create something from nothing!</a:t>
            </a:r>
          </a:p>
        </p:txBody>
      </p:sp>
    </p:spTree>
    <p:extLst>
      <p:ext uri="{BB962C8B-B14F-4D97-AF65-F5344CB8AC3E}">
        <p14:creationId xmlns:p14="http://schemas.microsoft.com/office/powerpoint/2010/main" val="2431978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4302716" cy="523220"/>
          </a:xfrm>
          <a:prstGeom prst="rect">
            <a:avLst/>
          </a:prstGeom>
        </p:spPr>
        <p:txBody>
          <a:bodyPr wrap="none">
            <a:spAutoFit/>
          </a:bodyPr>
          <a:lstStyle/>
          <a:p>
            <a:r>
              <a:rPr lang="en-US" sz="2800" b="1" dirty="0">
                <a:solidFill>
                  <a:srgbClr val="FFFFFF"/>
                </a:solidFill>
                <a:latin typeface="Avenir Black" panose="02000503020000020003" pitchFamily="2" charset="0"/>
              </a:rPr>
              <a:t>We did this to ourselves</a:t>
            </a:r>
          </a:p>
        </p:txBody>
      </p:sp>
      <p:sp>
        <p:nvSpPr>
          <p:cNvPr id="6" name="Rectangle 5">
            <a:extLst>
              <a:ext uri="{FF2B5EF4-FFF2-40B4-BE49-F238E27FC236}">
                <a16:creationId xmlns:a16="http://schemas.microsoft.com/office/drawing/2014/main" id="{3F24C1DC-C257-C34B-9F86-74371AD47639}"/>
              </a:ext>
            </a:extLst>
          </p:cNvPr>
          <p:cNvSpPr/>
          <p:nvPr/>
        </p:nvSpPr>
        <p:spPr>
          <a:xfrm>
            <a:off x="352246" y="1521254"/>
            <a:ext cx="4662252"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Karma</a:t>
            </a:r>
            <a:endParaRPr lang="en-US" sz="7200" b="1" dirty="0">
              <a:solidFill>
                <a:srgbClr val="FFFFFF"/>
              </a:solidFill>
              <a:effectLst/>
              <a:latin typeface="Avenir Black" panose="02000503020000020003" pitchFamily="2" charset="0"/>
            </a:endParaRPr>
          </a:p>
        </p:txBody>
      </p:sp>
      <p:sp>
        <p:nvSpPr>
          <p:cNvPr id="12" name="Rectangle 11">
            <a:extLst>
              <a:ext uri="{FF2B5EF4-FFF2-40B4-BE49-F238E27FC236}">
                <a16:creationId xmlns:a16="http://schemas.microsoft.com/office/drawing/2014/main" id="{3A10A3B0-7B60-8A44-B092-A9D23BA71BF0}"/>
              </a:ext>
            </a:extLst>
          </p:cNvPr>
          <p:cNvSpPr/>
          <p:nvPr/>
        </p:nvSpPr>
        <p:spPr>
          <a:xfrm>
            <a:off x="352246" y="2348805"/>
            <a:ext cx="3976535" cy="646331"/>
          </a:xfrm>
          <a:prstGeom prst="rect">
            <a:avLst/>
          </a:prstGeom>
        </p:spPr>
        <p:txBody>
          <a:bodyPr wrap="square">
            <a:spAutoFit/>
          </a:bodyPr>
          <a:lstStyle/>
          <a:p>
            <a:r>
              <a:rPr lang="en-US" dirty="0">
                <a:solidFill>
                  <a:schemeClr val="bg1"/>
                </a:solidFill>
                <a:latin typeface="Avenir Medium" panose="02000503020000020003" pitchFamily="2" charset="0"/>
              </a:rPr>
              <a:t>Python </a:t>
            </a:r>
            <a:r>
              <a:rPr lang="en-US" dirty="0" err="1">
                <a:solidFill>
                  <a:schemeClr val="bg1"/>
                </a:solidFill>
                <a:latin typeface="Avenir Medium" panose="02000503020000020003" pitchFamily="2" charset="0"/>
              </a:rPr>
              <a:t>devs</a:t>
            </a:r>
            <a:r>
              <a:rPr lang="en-US" dirty="0">
                <a:solidFill>
                  <a:schemeClr val="bg1"/>
                </a:solidFill>
                <a:latin typeface="Avenir Medium" panose="02000503020000020003" pitchFamily="2" charset="0"/>
              </a:rPr>
              <a:t> appear to know this is a castle built on sand.</a:t>
            </a:r>
            <a:endParaRPr lang="en-US" dirty="0">
              <a:solidFill>
                <a:schemeClr val="bg1"/>
              </a:solidFill>
            </a:endParaRPr>
          </a:p>
        </p:txBody>
      </p:sp>
      <p:pic>
        <p:nvPicPr>
          <p:cNvPr id="9" name="Picture 2" descr="See the source image">
            <a:extLst>
              <a:ext uri="{FF2B5EF4-FFF2-40B4-BE49-F238E27FC236}">
                <a16:creationId xmlns:a16="http://schemas.microsoft.com/office/drawing/2014/main" id="{1AABCC6A-5E4A-7A42-A2C3-3F8F25007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26" y="3783868"/>
            <a:ext cx="1917940" cy="30383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ee the source image">
            <a:extLst>
              <a:ext uri="{FF2B5EF4-FFF2-40B4-BE49-F238E27FC236}">
                <a16:creationId xmlns:a16="http://schemas.microsoft.com/office/drawing/2014/main" id="{87BA4221-4F80-DB42-8BE7-C29CC3E86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01853">
            <a:off x="873349" y="3792756"/>
            <a:ext cx="837497" cy="1180804"/>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ular Callout 12">
            <a:extLst>
              <a:ext uri="{FF2B5EF4-FFF2-40B4-BE49-F238E27FC236}">
                <a16:creationId xmlns:a16="http://schemas.microsoft.com/office/drawing/2014/main" id="{0997BA1E-F63B-F843-9AF6-B89EF89C6A5B}"/>
              </a:ext>
            </a:extLst>
          </p:cNvPr>
          <p:cNvSpPr/>
          <p:nvPr/>
        </p:nvSpPr>
        <p:spPr>
          <a:xfrm>
            <a:off x="2299671" y="3253301"/>
            <a:ext cx="2806267" cy="2318211"/>
          </a:xfrm>
          <a:prstGeom prst="wedgeRoundRectCallout">
            <a:avLst>
              <a:gd name="adj1" fmla="val -66627"/>
              <a:gd name="adj2" fmla="val 1587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NaN NaN NaN NaN NaN NaN NaN NaN NaN NaN NaN NaN NaN NaN NaN NaN Bat Duck! 🎶</a:t>
            </a:r>
          </a:p>
          <a:p>
            <a:pPr algn="ctr"/>
            <a:endParaRPr lang="en-US" dirty="0"/>
          </a:p>
          <a:p>
            <a:pPr algn="ctr"/>
            <a:r>
              <a:rPr lang="en-US" dirty="0"/>
              <a:t>I am the hero you deserve, not the one</a:t>
            </a:r>
          </a:p>
          <a:p>
            <a:pPr algn="ctr"/>
            <a:r>
              <a:rPr lang="en-US" dirty="0"/>
              <a:t>you need.</a:t>
            </a:r>
          </a:p>
        </p:txBody>
      </p:sp>
      <p:pic>
        <p:nvPicPr>
          <p:cNvPr id="14" name="Picture 13">
            <a:extLst>
              <a:ext uri="{FF2B5EF4-FFF2-40B4-BE49-F238E27FC236}">
                <a16:creationId xmlns:a16="http://schemas.microsoft.com/office/drawing/2014/main" id="{242EC22C-8184-674A-A5D5-893AA0A2C29A}"/>
              </a:ext>
            </a:extLst>
          </p:cNvPr>
          <p:cNvPicPr>
            <a:picLocks noChangeAspect="1"/>
          </p:cNvPicPr>
          <p:nvPr/>
        </p:nvPicPr>
        <p:blipFill>
          <a:blip r:embed="rId5"/>
          <a:stretch>
            <a:fillRect/>
          </a:stretch>
        </p:blipFill>
        <p:spPr>
          <a:xfrm>
            <a:off x="5230500" y="454871"/>
            <a:ext cx="6609254" cy="2100512"/>
          </a:xfrm>
          <a:prstGeom prst="rect">
            <a:avLst/>
          </a:prstGeom>
        </p:spPr>
      </p:pic>
      <p:sp>
        <p:nvSpPr>
          <p:cNvPr id="15" name="Rectangle 14">
            <a:extLst>
              <a:ext uri="{FF2B5EF4-FFF2-40B4-BE49-F238E27FC236}">
                <a16:creationId xmlns:a16="http://schemas.microsoft.com/office/drawing/2014/main" id="{D8C7AB6C-F42E-BD4D-94D2-D2BCC5ECBC1A}"/>
              </a:ext>
            </a:extLst>
          </p:cNvPr>
          <p:cNvSpPr/>
          <p:nvPr/>
        </p:nvSpPr>
        <p:spPr>
          <a:xfrm>
            <a:off x="5605195" y="2604288"/>
            <a:ext cx="4996256" cy="261610"/>
          </a:xfrm>
          <a:prstGeom prst="rect">
            <a:avLst/>
          </a:prstGeom>
        </p:spPr>
        <p:txBody>
          <a:bodyPr wrap="square">
            <a:spAutoFit/>
          </a:bodyPr>
          <a:lstStyle/>
          <a:p>
            <a:r>
              <a:rPr lang="en-US" sz="1050" dirty="0">
                <a:latin typeface="Avenir Book" panose="02000503020000020003" pitchFamily="2" charset="0"/>
              </a:rPr>
              <a:t>https://</a:t>
            </a:r>
            <a:r>
              <a:rPr lang="en-US" sz="1050" dirty="0" err="1">
                <a:latin typeface="Avenir Book" panose="02000503020000020003" pitchFamily="2" charset="0"/>
              </a:rPr>
              <a:t>github.com</a:t>
            </a:r>
            <a:r>
              <a:rPr lang="en-US" sz="1050" dirty="0">
                <a:latin typeface="Avenir Book" panose="02000503020000020003" pitchFamily="2" charset="0"/>
              </a:rPr>
              <a:t>/</a:t>
            </a:r>
            <a:r>
              <a:rPr lang="en-US" sz="1050" dirty="0" err="1">
                <a:latin typeface="Avenir Book" panose="02000503020000020003" pitchFamily="2" charset="0"/>
              </a:rPr>
              <a:t>numpy</a:t>
            </a:r>
            <a:r>
              <a:rPr lang="en-US" sz="1050" dirty="0">
                <a:latin typeface="Avenir Book" panose="02000503020000020003" pitchFamily="2" charset="0"/>
              </a:rPr>
              <a:t>/</a:t>
            </a:r>
            <a:r>
              <a:rPr lang="en-US" sz="1050" dirty="0" err="1">
                <a:latin typeface="Avenir Book" panose="02000503020000020003" pitchFamily="2" charset="0"/>
              </a:rPr>
              <a:t>numpy</a:t>
            </a:r>
            <a:r>
              <a:rPr lang="en-US" sz="1050" dirty="0">
                <a:latin typeface="Avenir Book" panose="02000503020000020003" pitchFamily="2" charset="0"/>
              </a:rPr>
              <a:t>/issues/12919</a:t>
            </a:r>
          </a:p>
        </p:txBody>
      </p:sp>
      <p:sp>
        <p:nvSpPr>
          <p:cNvPr id="2" name="Rectangle 1">
            <a:extLst>
              <a:ext uri="{FF2B5EF4-FFF2-40B4-BE49-F238E27FC236}">
                <a16:creationId xmlns:a16="http://schemas.microsoft.com/office/drawing/2014/main" id="{D4F057D1-B554-4D4D-B899-771F13AE50C6}"/>
              </a:ext>
            </a:extLst>
          </p:cNvPr>
          <p:cNvSpPr/>
          <p:nvPr/>
        </p:nvSpPr>
        <p:spPr>
          <a:xfrm>
            <a:off x="5230500" y="3207192"/>
            <a:ext cx="6096000" cy="2031325"/>
          </a:xfrm>
          <a:prstGeom prst="rect">
            <a:avLst/>
          </a:prstGeom>
        </p:spPr>
        <p:txBody>
          <a:bodyPr>
            <a:spAutoFit/>
          </a:bodyPr>
          <a:lstStyle/>
          <a:p>
            <a:r>
              <a:rPr lang="en-US" dirty="0">
                <a:hlinkClick r:id="rId6"/>
              </a:rPr>
              <a:t>tim.one</a:t>
            </a:r>
            <a:r>
              <a:rPr lang="en-US" dirty="0"/>
              <a:t> (Tim Peters) January 21, 2021, 1:36am</a:t>
            </a:r>
          </a:p>
          <a:p>
            <a:r>
              <a:rPr lang="en-US" i="1" dirty="0"/>
              <a:t>"If I had it to do over again, Python’s float comparison functions would impose a total order, and Python would have grown a </a:t>
            </a:r>
            <a:r>
              <a:rPr lang="en-US" i="1" dirty="0" err="1">
                <a:latin typeface="Lucida Console" panose="020B0609040504020204" pitchFamily="49" charset="0"/>
              </a:rPr>
              <a:t>math.ieee_compare</a:t>
            </a:r>
            <a:r>
              <a:rPr lang="en-US" i="1" dirty="0">
                <a:latin typeface="Lucida Console" panose="020B0609040504020204" pitchFamily="49" charset="0"/>
              </a:rPr>
              <a:t>(x, y, flags)</a:t>
            </a:r>
            <a:r>
              <a:rPr lang="en-US" i="1" dirty="0"/>
              <a:t> function for the small segment of people who actually want “unordered” outcomes."</a:t>
            </a:r>
          </a:p>
          <a:p>
            <a:endParaRPr lang="en-US" i="1" dirty="0"/>
          </a:p>
        </p:txBody>
      </p:sp>
      <p:sp>
        <p:nvSpPr>
          <p:cNvPr id="3" name="Rectangle 2">
            <a:extLst>
              <a:ext uri="{FF2B5EF4-FFF2-40B4-BE49-F238E27FC236}">
                <a16:creationId xmlns:a16="http://schemas.microsoft.com/office/drawing/2014/main" id="{68761688-507A-0144-AF67-BE66354C4227}"/>
              </a:ext>
            </a:extLst>
          </p:cNvPr>
          <p:cNvSpPr/>
          <p:nvPr/>
        </p:nvSpPr>
        <p:spPr>
          <a:xfrm>
            <a:off x="5605195" y="4911363"/>
            <a:ext cx="6096000" cy="253916"/>
          </a:xfrm>
          <a:prstGeom prst="rect">
            <a:avLst/>
          </a:prstGeom>
        </p:spPr>
        <p:txBody>
          <a:bodyPr>
            <a:spAutoFit/>
          </a:bodyPr>
          <a:lstStyle/>
          <a:p>
            <a:r>
              <a:rPr lang="en-US" sz="1050" dirty="0">
                <a:latin typeface="Avenir Book" panose="02000503020000020003" pitchFamily="2" charset="0"/>
              </a:rPr>
              <a:t>https://</a:t>
            </a:r>
            <a:r>
              <a:rPr lang="en-US" sz="1050" dirty="0" err="1">
                <a:latin typeface="Avenir Book" panose="02000503020000020003" pitchFamily="2" charset="0"/>
              </a:rPr>
              <a:t>discuss.python.org</a:t>
            </a:r>
            <a:r>
              <a:rPr lang="en-US" sz="1050" dirty="0">
                <a:latin typeface="Avenir Book" panose="02000503020000020003" pitchFamily="2" charset="0"/>
              </a:rPr>
              <a:t>/t/nan-breaks-min-max-and-sorting-functions-a-solution/2868?page=2</a:t>
            </a:r>
          </a:p>
        </p:txBody>
      </p:sp>
      <p:sp>
        <p:nvSpPr>
          <p:cNvPr id="4" name="Rectangle 3">
            <a:extLst>
              <a:ext uri="{FF2B5EF4-FFF2-40B4-BE49-F238E27FC236}">
                <a16:creationId xmlns:a16="http://schemas.microsoft.com/office/drawing/2014/main" id="{B423840C-12CA-EA4B-BA00-B0180A1B1C00}"/>
              </a:ext>
            </a:extLst>
          </p:cNvPr>
          <p:cNvSpPr/>
          <p:nvPr/>
        </p:nvSpPr>
        <p:spPr>
          <a:xfrm>
            <a:off x="5244355" y="5336747"/>
            <a:ext cx="6096000" cy="1200329"/>
          </a:xfrm>
          <a:prstGeom prst="rect">
            <a:avLst/>
          </a:prstGeom>
        </p:spPr>
        <p:txBody>
          <a:bodyPr wrap="square">
            <a:spAutoFit/>
          </a:bodyPr>
          <a:lstStyle/>
          <a:p>
            <a:r>
              <a:rPr lang="en-US" dirty="0"/>
              <a:t>If you want a working sorted function, try this one (be wary though, there are negative </a:t>
            </a:r>
            <a:r>
              <a:rPr lang="en-US" dirty="0" err="1"/>
              <a:t>NaNs</a:t>
            </a:r>
            <a:r>
              <a:rPr lang="en-US" dirty="0"/>
              <a:t>, so you can end up with </a:t>
            </a:r>
            <a:r>
              <a:rPr lang="en-US" dirty="0" err="1"/>
              <a:t>NaNs</a:t>
            </a:r>
            <a:r>
              <a:rPr lang="en-US" dirty="0"/>
              <a:t> on either side of the sorted array):</a:t>
            </a:r>
          </a:p>
          <a:p>
            <a:r>
              <a:rPr lang="en-US" dirty="0"/>
              <a:t>	https://</a:t>
            </a:r>
            <a:r>
              <a:rPr lang="en-US" dirty="0" err="1"/>
              <a:t>bugs.python.org</a:t>
            </a:r>
            <a:r>
              <a:rPr lang="en-US" dirty="0"/>
              <a:t>/issue36095#msg336487</a:t>
            </a:r>
          </a:p>
        </p:txBody>
      </p:sp>
    </p:spTree>
    <p:extLst>
      <p:ext uri="{BB962C8B-B14F-4D97-AF65-F5344CB8AC3E}">
        <p14:creationId xmlns:p14="http://schemas.microsoft.com/office/powerpoint/2010/main" val="2579507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AC491A-44E9-2B45-8598-9CA7DE2F681E}"/>
              </a:ext>
            </a:extLst>
          </p:cNvPr>
          <p:cNvSpPr/>
          <p:nvPr/>
        </p:nvSpPr>
        <p:spPr>
          <a:xfrm>
            <a:off x="548134" y="670468"/>
            <a:ext cx="10561994" cy="769441"/>
          </a:xfrm>
          <a:prstGeom prst="rect">
            <a:avLst/>
          </a:prstGeom>
        </p:spPr>
        <p:txBody>
          <a:bodyPr wrap="none">
            <a:spAutoFit/>
          </a:bodyPr>
          <a:lstStyle/>
          <a:p>
            <a:r>
              <a:rPr lang="en-US" sz="4400" b="1" dirty="0" err="1">
                <a:latin typeface="Avenir Black" panose="02000503020000020003" pitchFamily="2" charset="0"/>
              </a:rPr>
              <a:t>Numpy</a:t>
            </a:r>
            <a:r>
              <a:rPr lang="en-US" sz="4400" b="1" dirty="0">
                <a:latin typeface="Avenir Black" panose="02000503020000020003" pitchFamily="2" charset="0"/>
              </a:rPr>
              <a:t> Negative Integer Failure Mode</a:t>
            </a:r>
          </a:p>
        </p:txBody>
      </p:sp>
      <p:sp>
        <p:nvSpPr>
          <p:cNvPr id="7" name="Rectangle 6">
            <a:extLst>
              <a:ext uri="{FF2B5EF4-FFF2-40B4-BE49-F238E27FC236}">
                <a16:creationId xmlns:a16="http://schemas.microsoft.com/office/drawing/2014/main" id="{F8C0E10E-AE16-F646-8C97-B75351C10BCB}"/>
              </a:ext>
            </a:extLst>
          </p:cNvPr>
          <p:cNvSpPr/>
          <p:nvPr/>
        </p:nvSpPr>
        <p:spPr>
          <a:xfrm>
            <a:off x="548134" y="1693994"/>
            <a:ext cx="7192735" cy="4278094"/>
          </a:xfrm>
          <a:prstGeom prst="rect">
            <a:avLst/>
          </a:prstGeom>
        </p:spPr>
        <p:txBody>
          <a:bodyPr wrap="square">
            <a:spAutoFit/>
          </a:bodyPr>
          <a:lstStyle/>
          <a:p>
            <a:r>
              <a:rPr lang="en-US" sz="2400" dirty="0">
                <a:solidFill>
                  <a:srgbClr val="1F2A36"/>
                </a:solidFill>
                <a:latin typeface="Avenir Medium" panose="02000503020000020003" pitchFamily="2" charset="0"/>
              </a:rPr>
              <a:t>Convert </a:t>
            </a:r>
            <a:r>
              <a:rPr lang="en-US" sz="2400" dirty="0">
                <a:solidFill>
                  <a:srgbClr val="1F2A36"/>
                </a:solidFill>
              </a:rPr>
              <a:t>an amount str </a:t>
            </a:r>
            <a:r>
              <a:rPr lang="en-US" sz="2400" dirty="0"/>
              <a:t>'</a:t>
            </a:r>
            <a:r>
              <a:rPr lang="en-US" sz="2400" dirty="0" err="1">
                <a:solidFill>
                  <a:srgbClr val="1F2A36"/>
                </a:solidFill>
              </a:rPr>
              <a:t>NaN</a:t>
            </a:r>
            <a:r>
              <a:rPr lang="en-US" sz="2400" dirty="0"/>
              <a:t>'</a:t>
            </a:r>
            <a:r>
              <a:rPr lang="en-US" sz="2400" dirty="0">
                <a:solidFill>
                  <a:srgbClr val="1F2A36"/>
                </a:solidFill>
              </a:rPr>
              <a:t> to </a:t>
            </a:r>
            <a:r>
              <a:rPr lang="en-US" sz="2400" dirty="0">
                <a:solidFill>
                  <a:srgbClr val="1F2A36"/>
                </a:solidFill>
                <a:latin typeface="Avenir Medium" panose="02000503020000020003" pitchFamily="2" charset="0"/>
              </a:rPr>
              <a:t>a float and make sure the amount is not less than 0 before doing a transfer:</a:t>
            </a:r>
          </a:p>
          <a:p>
            <a:pPr lvl="1"/>
            <a:r>
              <a:rPr lang="en-US" sz="1600" dirty="0">
                <a:latin typeface="Lucida Console" panose="020B0609040504020204" pitchFamily="49" charset="0"/>
              </a:rPr>
              <a:t>import </a:t>
            </a:r>
            <a:r>
              <a:rPr lang="en-US" sz="1600" dirty="0" err="1">
                <a:latin typeface="Lucida Console" panose="020B0609040504020204" pitchFamily="49" charset="0"/>
              </a:rPr>
              <a:t>numpy</a:t>
            </a:r>
            <a:r>
              <a:rPr lang="en-US" sz="1600" dirty="0">
                <a:latin typeface="Lucida Console" panose="020B0609040504020204" pitchFamily="49" charset="0"/>
              </a:rPr>
              <a:t> as np</a:t>
            </a:r>
          </a:p>
          <a:p>
            <a:pPr lvl="1"/>
            <a:r>
              <a:rPr lang="en-US" sz="1600" dirty="0">
                <a:latin typeface="Lucida Console" panose="020B0609040504020204" pitchFamily="49" charset="0"/>
              </a:rPr>
              <a:t>AMOUNT = '</a:t>
            </a:r>
            <a:r>
              <a:rPr lang="en-US" sz="1600" dirty="0" err="1">
                <a:highlight>
                  <a:srgbClr val="FFFF00"/>
                </a:highlight>
                <a:latin typeface="Lucida Console" panose="020B0609040504020204" pitchFamily="49" charset="0"/>
              </a:rPr>
              <a:t>NaN</a:t>
            </a:r>
            <a:r>
              <a:rPr lang="en-US" sz="1600" dirty="0">
                <a:latin typeface="Lucida Console" panose="020B0609040504020204" pitchFamily="49" charset="0"/>
              </a:rPr>
              <a:t>'</a:t>
            </a:r>
          </a:p>
          <a:p>
            <a:pPr lvl="1"/>
            <a:r>
              <a:rPr lang="en-US" sz="1600" dirty="0">
                <a:latin typeface="Lucida Console" panose="020B0609040504020204" pitchFamily="49" charset="0"/>
              </a:rPr>
              <a:t>if </a:t>
            </a:r>
            <a:r>
              <a:rPr lang="en-US" sz="1600" dirty="0">
                <a:highlight>
                  <a:srgbClr val="00FF00"/>
                </a:highlight>
                <a:latin typeface="Lucida Console" panose="020B0609040504020204" pitchFamily="49" charset="0"/>
              </a:rPr>
              <a:t>float(AMOUNT) &lt; 0</a:t>
            </a:r>
            <a:r>
              <a:rPr lang="en-US" sz="1600" dirty="0">
                <a:latin typeface="Lucida Console" panose="020B0609040504020204" pitchFamily="49" charset="0"/>
              </a:rPr>
              <a:t>:</a:t>
            </a:r>
          </a:p>
          <a:p>
            <a:pPr lvl="1"/>
            <a:r>
              <a:rPr lang="en-US" sz="1600" dirty="0">
                <a:latin typeface="Lucida Console" panose="020B0609040504020204" pitchFamily="49" charset="0"/>
              </a:rPr>
              <a:t>  print ("No negative integers allowed.")</a:t>
            </a:r>
          </a:p>
          <a:p>
            <a:pPr lvl="1"/>
            <a:r>
              <a:rPr lang="en-US" sz="1600" dirty="0">
                <a:latin typeface="Lucida Console" panose="020B0609040504020204" pitchFamily="49" charset="0"/>
              </a:rPr>
              <a:t>else:</a:t>
            </a:r>
          </a:p>
          <a:p>
            <a:pPr lvl="1"/>
            <a:r>
              <a:rPr lang="en-US" sz="1600" dirty="0">
                <a:latin typeface="Lucida Console" panose="020B0609040504020204" pitchFamily="49" charset="0"/>
              </a:rPr>
              <a:t>  </a:t>
            </a:r>
            <a:r>
              <a:rPr lang="en-US" sz="1600" dirty="0" err="1">
                <a:latin typeface="Lucida Console" panose="020B0609040504020204" pitchFamily="49" charset="0"/>
              </a:rPr>
              <a:t>tsnfr</a:t>
            </a:r>
            <a:r>
              <a:rPr lang="en-US" sz="1600" dirty="0">
                <a:latin typeface="Lucida Console" panose="020B0609040504020204" pitchFamily="49" charset="0"/>
              </a:rPr>
              <a:t> = </a:t>
            </a:r>
            <a:r>
              <a:rPr lang="en-US" sz="1600" dirty="0" err="1">
                <a:highlight>
                  <a:srgbClr val="00FF00"/>
                </a:highlight>
                <a:latin typeface="Lucida Console" panose="020B0609040504020204" pitchFamily="49" charset="0"/>
              </a:rPr>
              <a:t>np.array</a:t>
            </a:r>
            <a:r>
              <a:rPr lang="en-US" sz="1600" dirty="0">
                <a:highlight>
                  <a:srgbClr val="00FF00"/>
                </a:highlight>
                <a:latin typeface="Lucida Console" panose="020B0609040504020204" pitchFamily="49" charset="0"/>
              </a:rPr>
              <a:t>([float(AMOUNT)]).</a:t>
            </a:r>
            <a:r>
              <a:rPr lang="en-US" sz="1600" dirty="0" err="1">
                <a:highlight>
                  <a:srgbClr val="00FF00"/>
                </a:highlight>
                <a:latin typeface="Lucida Console" panose="020B0609040504020204" pitchFamily="49" charset="0"/>
              </a:rPr>
              <a:t>astype</a:t>
            </a:r>
            <a:r>
              <a:rPr lang="en-US" sz="1600" dirty="0">
                <a:highlight>
                  <a:srgbClr val="00FF00"/>
                </a:highlight>
                <a:latin typeface="Lucida Console" panose="020B0609040504020204" pitchFamily="49" charset="0"/>
              </a:rPr>
              <a:t>('int')[0]</a:t>
            </a:r>
          </a:p>
          <a:p>
            <a:pPr lvl="1"/>
            <a:r>
              <a:rPr lang="en-US" sz="1600" dirty="0">
                <a:latin typeface="Lucida Console" panose="020B0609040504020204" pitchFamily="49" charset="0"/>
              </a:rPr>
              <a:t>  print ("Transferring: " + str(</a:t>
            </a:r>
            <a:r>
              <a:rPr lang="en-US" sz="1600" dirty="0" err="1">
                <a:latin typeface="Lucida Console" panose="020B0609040504020204" pitchFamily="49" charset="0"/>
              </a:rPr>
              <a:t>tsnfr</a:t>
            </a:r>
            <a:r>
              <a:rPr lang="en-US" sz="1600" dirty="0">
                <a:latin typeface="Lucida Console" panose="020B0609040504020204" pitchFamily="49" charset="0"/>
              </a:rPr>
              <a:t>))</a:t>
            </a:r>
          </a:p>
          <a:p>
            <a:pPr lvl="1"/>
            <a:endParaRPr lang="en-US" sz="2400" dirty="0">
              <a:solidFill>
                <a:srgbClr val="1F2A36"/>
              </a:solidFill>
              <a:latin typeface="Lucida Console" panose="020B0609040504020204" pitchFamily="49" charset="0"/>
            </a:endParaRPr>
          </a:p>
          <a:p>
            <a:r>
              <a:rPr lang="en-US" sz="2400" dirty="0">
                <a:solidFill>
                  <a:srgbClr val="1F2A36"/>
                </a:solidFill>
                <a:latin typeface="Avenir Medium" panose="02000503020000020003" pitchFamily="2" charset="0"/>
              </a:rPr>
              <a:t>Transfer AMOUNT to user X means </a:t>
            </a:r>
            <a:r>
              <a:rPr lang="en-US" sz="2400" u="sng" dirty="0">
                <a:solidFill>
                  <a:srgbClr val="1F2A36"/>
                </a:solidFill>
                <a:latin typeface="Avenir Medium" panose="02000503020000020003" pitchFamily="2" charset="0"/>
              </a:rPr>
              <a:t>transfer 9.2 quintillion back to the Hacker</a:t>
            </a:r>
            <a:r>
              <a:rPr lang="en-US" sz="2400" dirty="0">
                <a:solidFill>
                  <a:srgbClr val="1F2A36"/>
                </a:solidFill>
                <a:latin typeface="Avenir Medium" panose="02000503020000020003" pitchFamily="2" charset="0"/>
              </a:rPr>
              <a:t>!</a:t>
            </a:r>
          </a:p>
          <a:p>
            <a:pPr lvl="1"/>
            <a:r>
              <a:rPr lang="en-US" sz="1600" dirty="0">
                <a:solidFill>
                  <a:schemeClr val="accent1"/>
                </a:solidFill>
                <a:latin typeface="Lucida Console" panose="020B0609040504020204" pitchFamily="49" charset="0"/>
              </a:rPr>
              <a:t>Transferring: -9223372036854775808</a:t>
            </a:r>
          </a:p>
        </p:txBody>
      </p:sp>
      <p:pic>
        <p:nvPicPr>
          <p:cNvPr id="15362" name="Picture 2" descr="See the source image">
            <a:extLst>
              <a:ext uri="{FF2B5EF4-FFF2-40B4-BE49-F238E27FC236}">
                <a16:creationId xmlns:a16="http://schemas.microsoft.com/office/drawing/2014/main" id="{94E32356-1B19-534B-B47E-06CDC22EC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705" y="2565652"/>
            <a:ext cx="4619295" cy="2598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6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3961341" cy="523220"/>
          </a:xfrm>
          <a:prstGeom prst="rect">
            <a:avLst/>
          </a:prstGeom>
        </p:spPr>
        <p:txBody>
          <a:bodyPr wrap="none">
            <a:spAutoFit/>
          </a:bodyPr>
          <a:lstStyle/>
          <a:p>
            <a:r>
              <a:rPr lang="en-US" sz="2800" b="1" dirty="0">
                <a:solidFill>
                  <a:srgbClr val="FFFFFF"/>
                </a:solidFill>
                <a:latin typeface="Avenir Black" panose="02000503020000020003" pitchFamily="2" charset="0"/>
              </a:rPr>
              <a:t>Good </a:t>
            </a:r>
            <a:r>
              <a:rPr lang="en-US" sz="2800" b="1" dirty="0" err="1">
                <a:solidFill>
                  <a:srgbClr val="FFFFFF"/>
                </a:solidFill>
                <a:latin typeface="Avenir Black" panose="02000503020000020003" pitchFamily="2" charset="0"/>
              </a:rPr>
              <a:t>ol</a:t>
            </a:r>
            <a:r>
              <a:rPr lang="en-US" sz="2800" b="1" dirty="0">
                <a:solidFill>
                  <a:srgbClr val="FFFFFF"/>
                </a:solidFill>
                <a:latin typeface="Avenir Black" panose="02000503020000020003" pitchFamily="2" charset="0"/>
              </a:rPr>
              <a:t> Filter Evasion</a:t>
            </a:r>
          </a:p>
        </p:txBody>
      </p:sp>
      <p:sp>
        <p:nvSpPr>
          <p:cNvPr id="6" name="Rectangle 5">
            <a:extLst>
              <a:ext uri="{FF2B5EF4-FFF2-40B4-BE49-F238E27FC236}">
                <a16:creationId xmlns:a16="http://schemas.microsoft.com/office/drawing/2014/main" id="{3F24C1DC-C257-C34B-9F86-74371AD47639}"/>
              </a:ext>
            </a:extLst>
          </p:cNvPr>
          <p:cNvSpPr/>
          <p:nvPr/>
        </p:nvSpPr>
        <p:spPr>
          <a:xfrm>
            <a:off x="352246" y="1521704"/>
            <a:ext cx="3514685"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Bypass</a:t>
            </a:r>
            <a:endParaRPr lang="en-US" sz="7200" b="1" dirty="0">
              <a:solidFill>
                <a:srgbClr val="FFFFFF"/>
              </a:solidFill>
              <a:effectLst/>
              <a:latin typeface="Avenir Black" panose="02000503020000020003" pitchFamily="2" charset="0"/>
            </a:endParaRPr>
          </a:p>
        </p:txBody>
      </p:sp>
      <p:sp>
        <p:nvSpPr>
          <p:cNvPr id="7" name="Rectangle 6">
            <a:extLst>
              <a:ext uri="{FF2B5EF4-FFF2-40B4-BE49-F238E27FC236}">
                <a16:creationId xmlns:a16="http://schemas.microsoft.com/office/drawing/2014/main" id="{83068F4A-03AB-A24C-8CEC-2C28A8B789B1}"/>
              </a:ext>
            </a:extLst>
          </p:cNvPr>
          <p:cNvSpPr/>
          <p:nvPr/>
        </p:nvSpPr>
        <p:spPr>
          <a:xfrm>
            <a:off x="4876802" y="445327"/>
            <a:ext cx="6978146" cy="6494085"/>
          </a:xfrm>
          <a:prstGeom prst="rect">
            <a:avLst/>
          </a:prstGeom>
        </p:spPr>
        <p:txBody>
          <a:bodyPr wrap="square">
            <a:spAutoFit/>
          </a:bodyPr>
          <a:lstStyle/>
          <a:p>
            <a:r>
              <a:rPr lang="en-US" sz="1600" dirty="0">
                <a:latin typeface="Avenir Book" panose="02000503020000020003" pitchFamily="2" charset="0"/>
              </a:rPr>
              <a:t>Who wouldn’t want floats, bools and complexes to take arbitrary whitespace and pretend it wasn’t there? Me. Me, that’s who.</a:t>
            </a:r>
            <a:endParaRPr lang="en-US" sz="1600" dirty="0">
              <a:solidFill>
                <a:schemeClr val="accent1"/>
              </a:solidFill>
              <a:latin typeface="Lucida Console" panose="020B0609040504020204" pitchFamily="49" charset="0"/>
            </a:endParaRPr>
          </a:p>
          <a:p>
            <a:pPr lvl="1"/>
            <a:r>
              <a:rPr lang="en-US" sz="1600" dirty="0">
                <a:latin typeface="Lucida Console" panose="020B0609040504020204" pitchFamily="49" charset="0"/>
              </a:rPr>
              <a:t>&gt;&gt;&gt; import math</a:t>
            </a:r>
          </a:p>
          <a:p>
            <a:pPr lvl="1"/>
            <a:r>
              <a:rPr lang="en-US" sz="1600" dirty="0">
                <a:latin typeface="Lucida Console" panose="020B0609040504020204" pitchFamily="49" charset="0"/>
              </a:rPr>
              <a:t>&gt;&gt;&gt; </a:t>
            </a:r>
            <a:r>
              <a:rPr lang="en-US" sz="1600" dirty="0" err="1">
                <a:latin typeface="Lucida Console" panose="020B0609040504020204" pitchFamily="49" charset="0"/>
              </a:rPr>
              <a:t>notnan</a:t>
            </a:r>
            <a:r>
              <a:rPr lang="en-US" sz="1600" dirty="0">
                <a:latin typeface="Lucida Console" panose="020B0609040504020204" pitchFamily="49" charset="0"/>
              </a:rPr>
              <a:t> = '</a:t>
            </a:r>
            <a:r>
              <a:rPr lang="en-US" sz="1600" dirty="0">
                <a:highlight>
                  <a:srgbClr val="FFFF00"/>
                </a:highlight>
                <a:latin typeface="Lucida Console" panose="020B0609040504020204" pitchFamily="49" charset="0"/>
              </a:rPr>
              <a:t>\n         \</a:t>
            </a:r>
            <a:r>
              <a:rPr lang="en-US" sz="1600" dirty="0" err="1">
                <a:highlight>
                  <a:srgbClr val="FFFF00"/>
                </a:highlight>
                <a:latin typeface="Lucida Console" panose="020B0609040504020204" pitchFamily="49" charset="0"/>
              </a:rPr>
              <a:t>tnAn</a:t>
            </a:r>
            <a:r>
              <a:rPr lang="en-US" sz="1600" dirty="0">
                <a:highlight>
                  <a:srgbClr val="FFFF00"/>
                </a:highlight>
                <a:latin typeface="Lucida Console" panose="020B0609040504020204" pitchFamily="49" charset="0"/>
              </a:rPr>
              <a:t>\r</a:t>
            </a:r>
            <a:r>
              <a:rPr lang="en-US" sz="1600" dirty="0">
                <a:latin typeface="Lucida Console" panose="020B0609040504020204" pitchFamily="49" charset="0"/>
              </a:rPr>
              <a:t>'</a:t>
            </a:r>
          </a:p>
          <a:p>
            <a:pPr lvl="1"/>
            <a:r>
              <a:rPr lang="en-US" sz="1600" dirty="0">
                <a:latin typeface="Lucida Console" panose="020B0609040504020204" pitchFamily="49" charset="0"/>
              </a:rPr>
              <a:t>&gt;&gt;&gt; if 'nan' != </a:t>
            </a:r>
            <a:r>
              <a:rPr lang="en-US" sz="1600" dirty="0" err="1">
                <a:latin typeface="Lucida Console" panose="020B0609040504020204" pitchFamily="49" charset="0"/>
              </a:rPr>
              <a:t>notnan.lower</a:t>
            </a:r>
            <a:r>
              <a:rPr lang="en-US" sz="1600" dirty="0">
                <a:latin typeface="Lucida Console" panose="020B0609040504020204" pitchFamily="49" charset="0"/>
              </a:rPr>
              <a:t>():</a:t>
            </a:r>
          </a:p>
          <a:p>
            <a:pPr lvl="1"/>
            <a:r>
              <a:rPr lang="en-US" sz="1600" dirty="0">
                <a:latin typeface="Lucida Console" panose="020B0609040504020204" pitchFamily="49" charset="0"/>
              </a:rPr>
              <a:t>...   float(</a:t>
            </a:r>
            <a:r>
              <a:rPr lang="en-US" sz="1600" dirty="0" err="1">
                <a:latin typeface="Lucida Console" panose="020B0609040504020204" pitchFamily="49" charset="0"/>
              </a:rPr>
              <a:t>notnan</a:t>
            </a:r>
            <a:r>
              <a:rPr lang="en-US" sz="1600" dirty="0">
                <a:latin typeface="Lucida Console" panose="020B0609040504020204" pitchFamily="49" charset="0"/>
              </a:rPr>
              <a:t>)</a:t>
            </a:r>
          </a:p>
          <a:p>
            <a:pPr lvl="1"/>
            <a:r>
              <a:rPr lang="en-US" sz="1600" dirty="0">
                <a:latin typeface="Lucida Console" panose="020B0609040504020204" pitchFamily="49" charset="0"/>
              </a:rPr>
              <a:t>... </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complex('</a:t>
            </a:r>
            <a:r>
              <a:rPr lang="en-US" sz="1600" dirty="0">
                <a:highlight>
                  <a:srgbClr val="FFFF00"/>
                </a:highlight>
                <a:latin typeface="Lucida Console" panose="020B0609040504020204" pitchFamily="49" charset="0"/>
              </a:rPr>
              <a:t>\t \r+nan-00.00J\n</a:t>
            </a:r>
            <a:r>
              <a:rPr lang="en-US" sz="1600" dirty="0">
                <a:latin typeface="Lucida Console" panose="020B0609040504020204" pitchFamily="49" charset="0"/>
              </a:rPr>
              <a:t>').real</a:t>
            </a:r>
          </a:p>
          <a:p>
            <a:pPr lvl="1"/>
            <a:r>
              <a:rPr lang="en-US" sz="1600" dirty="0">
                <a:solidFill>
                  <a:schemeClr val="accent1"/>
                </a:solidFill>
                <a:latin typeface="Lucida Console" panose="020B0609040504020204" pitchFamily="49" charset="0"/>
              </a:rPr>
              <a:t>nan</a:t>
            </a:r>
          </a:p>
          <a:p>
            <a:endParaRPr lang="en-US" sz="1600" dirty="0">
              <a:solidFill>
                <a:schemeClr val="accent1"/>
              </a:solidFill>
            </a:endParaRPr>
          </a:p>
          <a:p>
            <a:r>
              <a:rPr lang="en-US" sz="1600" dirty="0">
                <a:latin typeface="Avenir Book" panose="02000503020000020003" pitchFamily="2" charset="0"/>
              </a:rPr>
              <a:t>Incidentally, this also improves padding, so if you must enter more than 3 characters, this allows you to do so. Valid chars are: </a:t>
            </a:r>
          </a:p>
          <a:p>
            <a:pPr lvl="1"/>
            <a:r>
              <a:rPr lang="en-US" sz="1600" dirty="0">
                <a:latin typeface="Lucida Console" panose="020B0609040504020204" pitchFamily="49" charset="0"/>
              </a:rPr>
              <a:t>&lt;space&gt; \t \n \r \v \f (and a preceding minus or plus)</a:t>
            </a:r>
          </a:p>
          <a:p>
            <a:endParaRPr lang="en-US" sz="1600" dirty="0"/>
          </a:p>
          <a:p>
            <a:r>
              <a:rPr lang="en-US" sz="1600" dirty="0">
                <a:latin typeface="Avenir Book" panose="02000503020000020003" pitchFamily="2" charset="0"/>
              </a:rPr>
              <a:t>Auditing will be tough because NaN can get injected via JSON, for instance, without ever using a float/complex variable assignment and it doesn't matter if you believe you're only using int type variables internally due to duck typing, and then it can become greedy and pollute other variables that are </a:t>
            </a:r>
            <a:r>
              <a:rPr lang="en-US" sz="1600" dirty="0" err="1">
                <a:latin typeface="Avenir Book" panose="02000503020000020003" pitchFamily="2" charset="0"/>
              </a:rPr>
              <a:t>ints</a:t>
            </a:r>
            <a:r>
              <a:rPr lang="en-US" sz="1600" dirty="0">
                <a:latin typeface="Avenir Book" panose="02000503020000020003" pitchFamily="2" charset="0"/>
              </a:rPr>
              <a:t>, changing them all to floats:</a:t>
            </a:r>
          </a:p>
          <a:p>
            <a:pPr lvl="1"/>
            <a:r>
              <a:rPr lang="en-US" sz="1600" dirty="0">
                <a:latin typeface="Lucida Console" panose="020B0609040504020204" pitchFamily="49" charset="0"/>
              </a:rPr>
              <a:t>&gt;&gt;&gt; import json</a:t>
            </a:r>
          </a:p>
          <a:p>
            <a:pPr lvl="1"/>
            <a:r>
              <a:rPr lang="en-US" sz="1600" dirty="0">
                <a:latin typeface="Lucida Console" panose="020B0609040504020204" pitchFamily="49" charset="0"/>
              </a:rPr>
              <a:t>&gt;&gt;&gt; print(type(</a:t>
            </a:r>
            <a:r>
              <a:rPr lang="en-US" sz="1600" dirty="0" err="1">
                <a:latin typeface="Lucida Console" panose="020B0609040504020204" pitchFamily="49" charset="0"/>
              </a:rPr>
              <a:t>json.loads</a:t>
            </a:r>
            <a:r>
              <a:rPr lang="en-US" sz="1600" dirty="0">
                <a:latin typeface="Lucida Console" panose="020B0609040504020204" pitchFamily="49" charset="0"/>
              </a:rPr>
              <a:t>('{"a": </a:t>
            </a:r>
            <a:r>
              <a:rPr lang="en-US" sz="1600" dirty="0">
                <a:highlight>
                  <a:srgbClr val="FFFF00"/>
                </a:highlight>
                <a:latin typeface="Lucida Console" panose="020B0609040504020204" pitchFamily="49" charset="0"/>
              </a:rPr>
              <a:t>NaN</a:t>
            </a:r>
            <a:r>
              <a:rPr lang="en-US" sz="1600" dirty="0">
                <a:latin typeface="Lucida Console" panose="020B0609040504020204" pitchFamily="49" charset="0"/>
              </a:rPr>
              <a:t>}')['a']))</a:t>
            </a:r>
          </a:p>
          <a:p>
            <a:pPr lvl="1"/>
            <a:r>
              <a:rPr lang="en-US" sz="1600" dirty="0">
                <a:solidFill>
                  <a:schemeClr val="accent1"/>
                </a:solidFill>
                <a:latin typeface="Lucida Console" panose="020B0609040504020204" pitchFamily="49" charset="0"/>
              </a:rPr>
              <a:t>&lt;class 'float'&gt;</a:t>
            </a:r>
          </a:p>
          <a:p>
            <a:endParaRPr lang="en-US" sz="1600" dirty="0">
              <a:latin typeface="Avenir Book" panose="02000503020000020003" pitchFamily="2" charset="0"/>
            </a:endParaRPr>
          </a:p>
          <a:p>
            <a:pPr lvl="1"/>
            <a:endParaRPr lang="en-US" sz="1600" dirty="0">
              <a:latin typeface="Lucida Console" panose="020B0609040504020204" pitchFamily="49" charset="0"/>
            </a:endParaRPr>
          </a:p>
        </p:txBody>
      </p:sp>
      <p:sp>
        <p:nvSpPr>
          <p:cNvPr id="8" name="Rectangle 7">
            <a:extLst>
              <a:ext uri="{FF2B5EF4-FFF2-40B4-BE49-F238E27FC236}">
                <a16:creationId xmlns:a16="http://schemas.microsoft.com/office/drawing/2014/main" id="{E1FA7C3F-2B35-AA45-948D-FB052A9C90F6}"/>
              </a:ext>
            </a:extLst>
          </p:cNvPr>
          <p:cNvSpPr/>
          <p:nvPr/>
        </p:nvSpPr>
        <p:spPr>
          <a:xfrm>
            <a:off x="337052" y="2778554"/>
            <a:ext cx="3976535" cy="646331"/>
          </a:xfrm>
          <a:prstGeom prst="rect">
            <a:avLst/>
          </a:prstGeom>
        </p:spPr>
        <p:txBody>
          <a:bodyPr wrap="square">
            <a:spAutoFit/>
          </a:bodyPr>
          <a:lstStyle/>
          <a:p>
            <a:r>
              <a:rPr lang="en-US" dirty="0">
                <a:solidFill>
                  <a:schemeClr val="bg1"/>
                </a:solidFill>
                <a:latin typeface="Avenir Medium" panose="02000503020000020003" pitchFamily="2" charset="0"/>
              </a:rPr>
              <a:t>Reminds me of a mix of null byte injection and </a:t>
            </a:r>
            <a:r>
              <a:rPr lang="en-US" dirty="0" err="1">
                <a:solidFill>
                  <a:schemeClr val="bg1"/>
                </a:solidFill>
                <a:latin typeface="Avenir Medium" panose="02000503020000020003" pitchFamily="2" charset="0"/>
              </a:rPr>
              <a:t>SQLinjection</a:t>
            </a:r>
            <a:r>
              <a:rPr lang="en-US" dirty="0">
                <a:solidFill>
                  <a:schemeClr val="bg1"/>
                </a:solidFill>
                <a:latin typeface="Avenir Medium" panose="02000503020000020003" pitchFamily="2" charset="0"/>
              </a:rPr>
              <a:t>.</a:t>
            </a:r>
          </a:p>
        </p:txBody>
      </p:sp>
      <p:pic>
        <p:nvPicPr>
          <p:cNvPr id="17414" name="Picture 6">
            <a:extLst>
              <a:ext uri="{FF2B5EF4-FFF2-40B4-BE49-F238E27FC236}">
                <a16:creationId xmlns:a16="http://schemas.microsoft.com/office/drawing/2014/main" id="{A433B2A1-7958-F44A-9240-476D49DD8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27" y="3692370"/>
            <a:ext cx="3135974"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66F3DEBF-C8B8-574C-8BAA-DDBBDAA4E86F}"/>
              </a:ext>
            </a:extLst>
          </p:cNvPr>
          <p:cNvSpPr/>
          <p:nvPr/>
        </p:nvSpPr>
        <p:spPr>
          <a:xfrm>
            <a:off x="2697981" y="3949225"/>
            <a:ext cx="1668780" cy="646331"/>
          </a:xfrm>
          <a:prstGeom prst="wedgeRoundRectCallout">
            <a:avLst>
              <a:gd name="adj1" fmla="val -33847"/>
              <a:gd name="adj2" fmla="val 779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It's all green</a:t>
            </a:r>
          </a:p>
          <a:p>
            <a:pPr algn="ctr"/>
            <a:r>
              <a:rPr lang="en-US" dirty="0"/>
              <a:t>to me!!</a:t>
            </a:r>
          </a:p>
        </p:txBody>
      </p:sp>
    </p:spTree>
    <p:extLst>
      <p:ext uri="{BB962C8B-B14F-4D97-AF65-F5344CB8AC3E}">
        <p14:creationId xmlns:p14="http://schemas.microsoft.com/office/powerpoint/2010/main" val="256772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Scrooge McDuck&amp;#39;s Old Car | Scrooge McDuck Wikia | Fandom">
            <a:extLst>
              <a:ext uri="{FF2B5EF4-FFF2-40B4-BE49-F238E27FC236}">
                <a16:creationId xmlns:a16="http://schemas.microsoft.com/office/drawing/2014/main" id="{80456B93-8C76-1949-9074-784AB674D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0" y="4923520"/>
            <a:ext cx="2285999" cy="19344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EAC491A-44E9-2B45-8598-9CA7DE2F681E}"/>
              </a:ext>
            </a:extLst>
          </p:cNvPr>
          <p:cNvSpPr/>
          <p:nvPr/>
        </p:nvSpPr>
        <p:spPr>
          <a:xfrm>
            <a:off x="548134" y="670468"/>
            <a:ext cx="7697428" cy="769441"/>
          </a:xfrm>
          <a:prstGeom prst="rect">
            <a:avLst/>
          </a:prstGeom>
        </p:spPr>
        <p:txBody>
          <a:bodyPr wrap="none">
            <a:spAutoFit/>
          </a:bodyPr>
          <a:lstStyle/>
          <a:p>
            <a:r>
              <a:rPr lang="en-US" sz="4400" b="1" dirty="0">
                <a:latin typeface="Avenir Black" panose="02000503020000020003" pitchFamily="2" charset="0"/>
              </a:rPr>
              <a:t>Bonus: Infinite Failure Mode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8C0E10E-AE16-F646-8C97-B75351C10BCB}"/>
                  </a:ext>
                </a:extLst>
              </p:cNvPr>
              <p:cNvSpPr/>
              <p:nvPr/>
            </p:nvSpPr>
            <p:spPr>
              <a:xfrm>
                <a:off x="548134" y="1693994"/>
                <a:ext cx="10996166" cy="5016758"/>
              </a:xfrm>
              <a:prstGeom prst="rect">
                <a:avLst/>
              </a:prstGeom>
            </p:spPr>
            <p:txBody>
              <a:bodyPr wrap="square">
                <a:spAutoFit/>
              </a:bodyPr>
              <a:lstStyle/>
              <a:p>
                <a:r>
                  <a:rPr lang="en-US" sz="2400" dirty="0">
                    <a:solidFill>
                      <a:srgbClr val="1F2A36"/>
                    </a:solidFill>
                    <a:latin typeface="Avenir Medium" panose="02000503020000020003" pitchFamily="2" charset="0"/>
                  </a:rPr>
                  <a:t>Oh, you thought NaN was the only greedy duck?  No, no no, my friends. Hacker inserts a -inf into a speed variable for a self-driving vehicle:</a:t>
                </a:r>
              </a:p>
              <a:p>
                <a:pPr lvl="1"/>
                <a:r>
                  <a:rPr lang="en-US" sz="1600" dirty="0" err="1">
                    <a:latin typeface="Lucida Console" panose="020B0609040504020204" pitchFamily="49" charset="0"/>
                  </a:rPr>
                  <a:t>car_speed</a:t>
                </a:r>
                <a:r>
                  <a:rPr lang="en-US" sz="1600" dirty="0">
                    <a:latin typeface="Lucida Console" panose="020B0609040504020204" pitchFamily="49" charset="0"/>
                  </a:rPr>
                  <a:t> = </a:t>
                </a:r>
                <a:r>
                  <a:rPr lang="en-US" sz="1600" dirty="0">
                    <a:highlight>
                      <a:srgbClr val="FFFF00"/>
                    </a:highlight>
                    <a:latin typeface="Lucida Console" panose="020B0609040504020204" pitchFamily="49" charset="0"/>
                  </a:rPr>
                  <a:t>float('-inf')</a:t>
                </a:r>
              </a:p>
              <a:p>
                <a:pPr lvl="1"/>
                <a:r>
                  <a:rPr lang="en-US" sz="1600" dirty="0" err="1">
                    <a:latin typeface="Lucida Console" panose="020B0609040504020204" pitchFamily="49" charset="0"/>
                  </a:rPr>
                  <a:t>accelerate_rate</a:t>
                </a:r>
                <a:r>
                  <a:rPr lang="en-US" sz="1600" dirty="0">
                    <a:latin typeface="Lucida Console" panose="020B0609040504020204" pitchFamily="49" charset="0"/>
                  </a:rPr>
                  <a:t> = 5</a:t>
                </a:r>
              </a:p>
              <a:p>
                <a:pPr lvl="1"/>
                <a:endParaRPr lang="en-US" sz="1600" dirty="0">
                  <a:latin typeface="Lucida Console" panose="020B0609040504020204" pitchFamily="49" charset="0"/>
                </a:endParaRPr>
              </a:p>
              <a:p>
                <a:pPr lvl="1"/>
                <a:r>
                  <a:rPr lang="en-US" sz="1600" dirty="0">
                    <a:latin typeface="Lucida Console" panose="020B0609040504020204" pitchFamily="49" charset="0"/>
                  </a:rPr>
                  <a:t>while 1:</a:t>
                </a:r>
              </a:p>
              <a:p>
                <a:pPr lvl="1"/>
                <a:r>
                  <a:rPr lang="en-US" sz="1600" dirty="0">
                    <a:latin typeface="Lucida Console" panose="020B0609040504020204" pitchFamily="49" charset="0"/>
                  </a:rPr>
                  <a:t>  if </a:t>
                </a:r>
                <a:r>
                  <a:rPr lang="en-US" sz="1600" dirty="0" err="1">
                    <a:highlight>
                      <a:srgbClr val="00FF00"/>
                    </a:highlight>
                    <a:latin typeface="Lucida Console" panose="020B0609040504020204" pitchFamily="49" charset="0"/>
                  </a:rPr>
                  <a:t>car_speed</a:t>
                </a:r>
                <a:r>
                  <a:rPr lang="en-US" sz="1600" dirty="0">
                    <a:highlight>
                      <a:srgbClr val="00FF00"/>
                    </a:highlight>
                    <a:latin typeface="Lucida Console" panose="020B0609040504020204" pitchFamily="49" charset="0"/>
                  </a:rPr>
                  <a:t> &lt; 60</a:t>
                </a:r>
                <a:r>
                  <a:rPr lang="en-US" sz="1600" dirty="0">
                    <a:latin typeface="Lucida Console" panose="020B0609040504020204" pitchFamily="49" charset="0"/>
                  </a:rPr>
                  <a:t>:</a:t>
                </a:r>
              </a:p>
              <a:p>
                <a:pPr lvl="1"/>
                <a:r>
                  <a:rPr lang="en-US" sz="1600" dirty="0">
                    <a:latin typeface="Lucida Console" panose="020B0609040504020204" pitchFamily="49" charset="0"/>
                  </a:rPr>
                  <a:t>    </a:t>
                </a:r>
                <a:r>
                  <a:rPr lang="en-US" sz="1600" dirty="0" err="1">
                    <a:latin typeface="Lucida Console" panose="020B0609040504020204" pitchFamily="49" charset="0"/>
                  </a:rPr>
                  <a:t>car_speed</a:t>
                </a:r>
                <a:r>
                  <a:rPr lang="en-US" sz="1600" dirty="0">
                    <a:latin typeface="Lucida Console" panose="020B0609040504020204" pitchFamily="49" charset="0"/>
                  </a:rPr>
                  <a:t> = </a:t>
                </a:r>
                <a:r>
                  <a:rPr lang="en-US" sz="1600" dirty="0" err="1">
                    <a:highlight>
                      <a:srgbClr val="00FF00"/>
                    </a:highlight>
                    <a:latin typeface="Lucida Console" panose="020B0609040504020204" pitchFamily="49" charset="0"/>
                  </a:rPr>
                  <a:t>car_speed</a:t>
                </a:r>
                <a:r>
                  <a:rPr lang="en-US" sz="1600" dirty="0">
                    <a:highlight>
                      <a:srgbClr val="00FF00"/>
                    </a:highlight>
                    <a:latin typeface="Lucida Console" panose="020B0609040504020204" pitchFamily="49" charset="0"/>
                  </a:rPr>
                  <a:t> + </a:t>
                </a:r>
                <a:r>
                  <a:rPr lang="en-US" sz="1600" dirty="0" err="1">
                    <a:highlight>
                      <a:srgbClr val="00FF00"/>
                    </a:highlight>
                    <a:latin typeface="Lucida Console" panose="020B0609040504020204" pitchFamily="49" charset="0"/>
                  </a:rPr>
                  <a:t>accelerate_rate</a:t>
                </a:r>
                <a:r>
                  <a:rPr lang="en-US" sz="1600" dirty="0">
                    <a:highlight>
                      <a:srgbClr val="00FF00"/>
                    </a:highlight>
                    <a:latin typeface="Lucida Console" panose="020B0609040504020204" pitchFamily="49" charset="0"/>
                  </a:rPr>
                  <a:t> </a:t>
                </a:r>
              </a:p>
              <a:p>
                <a:pPr lvl="1"/>
                <a:r>
                  <a:rPr lang="en-US" sz="1600" dirty="0">
                    <a:latin typeface="Lucida Console" panose="020B0609040504020204" pitchFamily="49" charset="0"/>
                  </a:rPr>
                  <a:t>    print ("Current speed: " + str(</a:t>
                </a:r>
                <a:r>
                  <a:rPr lang="en-US" sz="1600" dirty="0" err="1">
                    <a:latin typeface="Lucida Console" panose="020B0609040504020204" pitchFamily="49" charset="0"/>
                  </a:rPr>
                  <a:t>car_speed</a:t>
                </a:r>
                <a:r>
                  <a:rPr lang="en-US" sz="1600" dirty="0">
                    <a:latin typeface="Lucida Console" panose="020B0609040504020204" pitchFamily="49" charset="0"/>
                  </a:rPr>
                  <a:t>))</a:t>
                </a:r>
              </a:p>
              <a:p>
                <a:pPr lvl="1"/>
                <a:endParaRPr lang="en-US" sz="2400" dirty="0">
                  <a:solidFill>
                    <a:srgbClr val="1F2A36"/>
                  </a:solidFill>
                  <a:latin typeface="Lucida Console" panose="020B0609040504020204" pitchFamily="49" charset="0"/>
                </a:endParaRPr>
              </a:p>
              <a:p>
                <a:r>
                  <a:rPr lang="en-US" sz="2400" b="1" dirty="0">
                    <a:solidFill>
                      <a:srgbClr val="1F2A36"/>
                    </a:solidFill>
                    <a:latin typeface="Avenir Book" panose="02000503020000020003" pitchFamily="2" charset="0"/>
                  </a:rPr>
                  <a:t>The car will never realize it's hit the limit because -inf + anything is still -inf. It will continue to accelerate forever. </a:t>
                </a:r>
                <a:r>
                  <a:rPr lang="en-US" sz="2400" b="1" u="sng" dirty="0">
                    <a:solidFill>
                      <a:srgbClr val="1F2A36"/>
                    </a:solidFill>
                    <a:latin typeface="Avenir Book" panose="02000503020000020003" pitchFamily="2" charset="0"/>
                  </a:rPr>
                  <a:t>Hacker sends you into warp</a:t>
                </a:r>
                <a:r>
                  <a:rPr lang="en-US" sz="2400" b="1" dirty="0">
                    <a:solidFill>
                      <a:srgbClr val="1F2A36"/>
                    </a:solidFill>
                    <a:latin typeface="Avenir Book" panose="02000503020000020003" pitchFamily="2" charset="0"/>
                  </a:rPr>
                  <a:t>! Or melts down your nuclear reactor because -inf</a:t>
                </a:r>
                <a14:m>
                  <m:oMath xmlns:m="http://schemas.openxmlformats.org/officeDocument/2006/math">
                    <m:r>
                      <a:rPr lang="en-US" sz="2400" b="1" i="1">
                        <a:latin typeface="Cambria Math" panose="02040503050406030204" pitchFamily="18" charset="0"/>
                      </a:rPr>
                      <m:t>°</m:t>
                    </m:r>
                  </m:oMath>
                </a14:m>
                <a:r>
                  <a:rPr lang="en-US" sz="2400" b="1" dirty="0">
                    <a:latin typeface="Avenir Book" panose="02000503020000020003" pitchFamily="2" charset="0"/>
                  </a:rPr>
                  <a:t> &lt; </a:t>
                </a:r>
                <a:r>
                  <a:rPr lang="en-US" sz="2400" b="1" dirty="0" err="1">
                    <a:latin typeface="Avenir Book" panose="02000503020000020003" pitchFamily="2" charset="0"/>
                  </a:rPr>
                  <a:t>max_temp</a:t>
                </a:r>
                <a:r>
                  <a:rPr lang="en-US" sz="2400" b="1" dirty="0">
                    <a:latin typeface="Avenir Book" panose="02000503020000020003" pitchFamily="2" charset="0"/>
                  </a:rPr>
                  <a:t> is True, etc</a:t>
                </a:r>
                <a:r>
                  <a:rPr lang="en-US" sz="2400" b="1" dirty="0">
                    <a:solidFill>
                      <a:srgbClr val="1F2A36"/>
                    </a:solidFill>
                    <a:latin typeface="Avenir Book" panose="02000503020000020003" pitchFamily="2" charset="0"/>
                  </a:rPr>
                  <a:t>.</a:t>
                </a:r>
                <a:endParaRPr lang="en-US" sz="2400" b="1" u="sng" dirty="0">
                  <a:solidFill>
                    <a:srgbClr val="1F2A36"/>
                  </a:solidFill>
                  <a:latin typeface="Avenir Book" panose="02000503020000020003" pitchFamily="2" charset="0"/>
                </a:endParaRPr>
              </a:p>
              <a:p>
                <a:pPr lvl="1"/>
                <a:r>
                  <a:rPr lang="en-US" sz="1600" dirty="0">
                    <a:solidFill>
                      <a:schemeClr val="accent1"/>
                    </a:solidFill>
                    <a:latin typeface="Lucida Console" panose="020B0609040504020204" pitchFamily="49" charset="0"/>
                  </a:rPr>
                  <a:t>Current speed: -inf</a:t>
                </a:r>
              </a:p>
              <a:p>
                <a:pPr lvl="1"/>
                <a:r>
                  <a:rPr lang="en-US" sz="1600" dirty="0">
                    <a:solidFill>
                      <a:schemeClr val="accent1"/>
                    </a:solidFill>
                    <a:latin typeface="Lucida Console" panose="020B0609040504020204" pitchFamily="49" charset="0"/>
                  </a:rPr>
                  <a:t>Current speed: -inf</a:t>
                </a:r>
              </a:p>
              <a:p>
                <a:pPr lvl="1"/>
                <a:r>
                  <a:rPr lang="en-US" sz="1600" dirty="0">
                    <a:solidFill>
                      <a:schemeClr val="accent1"/>
                    </a:solidFill>
                    <a:latin typeface="Lucida Console" panose="020B0609040504020204" pitchFamily="49" charset="0"/>
                  </a:rPr>
                  <a:t>Current speed: -inf</a:t>
                </a:r>
              </a:p>
              <a:p>
                <a:pPr lvl="1"/>
                <a:r>
                  <a:rPr lang="en-US" sz="1600" dirty="0">
                    <a:solidFill>
                      <a:schemeClr val="accent1"/>
                    </a:solidFill>
                    <a:latin typeface="Lucida Console" panose="020B0609040504020204" pitchFamily="49" charset="0"/>
                  </a:rPr>
                  <a:t>…</a:t>
                </a:r>
              </a:p>
            </p:txBody>
          </p:sp>
        </mc:Choice>
        <mc:Fallback xmlns="">
          <p:sp>
            <p:nvSpPr>
              <p:cNvPr id="7" name="Rectangle 6">
                <a:extLst>
                  <a:ext uri="{FF2B5EF4-FFF2-40B4-BE49-F238E27FC236}">
                    <a16:creationId xmlns:a16="http://schemas.microsoft.com/office/drawing/2014/main" id="{F8C0E10E-AE16-F646-8C97-B75351C10BCB}"/>
                  </a:ext>
                </a:extLst>
              </p:cNvPr>
              <p:cNvSpPr>
                <a:spLocks noRot="1" noChangeAspect="1" noMove="1" noResize="1" noEditPoints="1" noAdjustHandles="1" noChangeArrowheads="1" noChangeShapeType="1" noTextEdit="1"/>
              </p:cNvSpPr>
              <p:nvPr/>
            </p:nvSpPr>
            <p:spPr>
              <a:xfrm>
                <a:off x="548134" y="1693994"/>
                <a:ext cx="10996166" cy="5016758"/>
              </a:xfrm>
              <a:prstGeom prst="rect">
                <a:avLst/>
              </a:prstGeom>
              <a:blipFill>
                <a:blip r:embed="rId3"/>
                <a:stretch>
                  <a:fillRect l="-923" t="-1010" r="-577" b="-505"/>
                </a:stretch>
              </a:blipFill>
            </p:spPr>
            <p:txBody>
              <a:bodyPr/>
              <a:lstStyle/>
              <a:p>
                <a:r>
                  <a:rPr lang="en-US">
                    <a:noFill/>
                  </a:rPr>
                  <a:t> </a:t>
                </a:r>
              </a:p>
            </p:txBody>
          </p:sp>
        </mc:Fallback>
      </mc:AlternateContent>
    </p:spTree>
    <p:extLst>
      <p:ext uri="{BB962C8B-B14F-4D97-AF65-F5344CB8AC3E}">
        <p14:creationId xmlns:p14="http://schemas.microsoft.com/office/powerpoint/2010/main" val="3101207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2406428" cy="523220"/>
          </a:xfrm>
          <a:prstGeom prst="rect">
            <a:avLst/>
          </a:prstGeom>
        </p:spPr>
        <p:txBody>
          <a:bodyPr wrap="none">
            <a:spAutoFit/>
          </a:bodyPr>
          <a:lstStyle/>
          <a:p>
            <a:r>
              <a:rPr lang="en-US" sz="2800" b="1" dirty="0">
                <a:solidFill>
                  <a:srgbClr val="FFFFFF"/>
                </a:solidFill>
                <a:latin typeface="Avenir Black" panose="02000503020000020003" pitchFamily="2" charset="0"/>
              </a:rPr>
              <a:t>The Utility of</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514685"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Infinity</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1477328"/>
          </a:xfrm>
          <a:prstGeom prst="rect">
            <a:avLst/>
          </a:prstGeom>
        </p:spPr>
        <p:txBody>
          <a:bodyPr wrap="square">
            <a:spAutoFit/>
          </a:bodyPr>
          <a:lstStyle/>
          <a:p>
            <a:r>
              <a:rPr lang="en-US" dirty="0">
                <a:solidFill>
                  <a:schemeClr val="bg1"/>
                </a:solidFill>
                <a:latin typeface="Avenir Medium" panose="02000503020000020003" pitchFamily="2" charset="0"/>
              </a:rPr>
              <a:t>Why bother bringing up Infinity? Infinity isn't just for greedy big numbers or greedy small numbers; it can also turn into NaN! Greedy ducks are dangerous.</a:t>
            </a:r>
          </a:p>
        </p:txBody>
      </p:sp>
      <p:sp>
        <p:nvSpPr>
          <p:cNvPr id="7" name="Rectangle 6">
            <a:extLst>
              <a:ext uri="{FF2B5EF4-FFF2-40B4-BE49-F238E27FC236}">
                <a16:creationId xmlns:a16="http://schemas.microsoft.com/office/drawing/2014/main" id="{EC23CDB2-86C8-484C-8D6B-513238EB0156}"/>
              </a:ext>
            </a:extLst>
          </p:cNvPr>
          <p:cNvSpPr/>
          <p:nvPr/>
        </p:nvSpPr>
        <p:spPr>
          <a:xfrm>
            <a:off x="5105938" y="1366417"/>
            <a:ext cx="6506942" cy="4770537"/>
          </a:xfrm>
          <a:prstGeom prst="rect">
            <a:avLst/>
          </a:prstGeom>
        </p:spPr>
        <p:txBody>
          <a:bodyPr wrap="square">
            <a:spAutoFit/>
          </a:bodyPr>
          <a:lstStyle/>
          <a:p>
            <a:r>
              <a:rPr lang="en-US" sz="1600" dirty="0">
                <a:latin typeface="Avenir Book" panose="02000503020000020003" pitchFamily="2" charset="0"/>
              </a:rPr>
              <a:t>One of the ways to create NaN within a program without ever typing it in is through division or addition operations using negative and positive infinity. For example:</a:t>
            </a:r>
            <a:endParaRPr lang="en-US" sz="1600" dirty="0"/>
          </a:p>
          <a:p>
            <a:pPr lvl="1"/>
            <a:r>
              <a:rPr lang="en-US" sz="1600" dirty="0">
                <a:latin typeface="Lucida Console" panose="020B0609040504020204" pitchFamily="49" charset="0"/>
              </a:rPr>
              <a:t>&gt;&gt;&gt; float('inf') / float('-inf')</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from statistics import mean</a:t>
            </a:r>
          </a:p>
          <a:p>
            <a:pPr lvl="1"/>
            <a:r>
              <a:rPr lang="en-US" sz="1600" dirty="0">
                <a:latin typeface="Lucida Console" panose="020B0609040504020204" pitchFamily="49" charset="0"/>
              </a:rPr>
              <a:t>&gt;&gt;&gt; mean([float('inf'), float('-inf')])</a:t>
            </a:r>
          </a:p>
          <a:p>
            <a:pPr lvl="1"/>
            <a:r>
              <a:rPr lang="en-US" sz="1600" dirty="0">
                <a:solidFill>
                  <a:schemeClr val="accent1"/>
                </a:solidFill>
                <a:latin typeface="Lucida Console" panose="020B0609040504020204" pitchFamily="49" charset="0"/>
              </a:rPr>
              <a:t>nan</a:t>
            </a:r>
          </a:p>
          <a:p>
            <a:pPr lvl="1"/>
            <a:endParaRPr lang="en-US" sz="1600" dirty="0">
              <a:solidFill>
                <a:schemeClr val="accent1"/>
              </a:solidFill>
              <a:latin typeface="Lucida Console" panose="020B0609040504020204" pitchFamily="49" charset="0"/>
            </a:endParaRPr>
          </a:p>
          <a:p>
            <a:r>
              <a:rPr lang="en-US" sz="1600" dirty="0">
                <a:latin typeface="Avenir Book" panose="02000503020000020003" pitchFamily="2" charset="0"/>
              </a:rPr>
              <a:t>Imagine a webapp:</a:t>
            </a:r>
            <a:endParaRPr lang="en-US" sz="1600" dirty="0">
              <a:solidFill>
                <a:schemeClr val="accent1"/>
              </a:solidFill>
              <a:latin typeface="Lucida Console" panose="020B0609040504020204" pitchFamily="49" charset="0"/>
            </a:endParaRPr>
          </a:p>
          <a:p>
            <a:pPr lvl="1"/>
            <a:r>
              <a:rPr lang="en-US" sz="1600" dirty="0">
                <a:latin typeface="Lucida Console" panose="020B0609040504020204" pitchFamily="49" charset="0"/>
              </a:rPr>
              <a:t>https://</a:t>
            </a:r>
            <a:r>
              <a:rPr lang="en-US" sz="1600" dirty="0" err="1">
                <a:latin typeface="Lucida Console" panose="020B0609040504020204" pitchFamily="49" charset="0"/>
              </a:rPr>
              <a:t>example.com</a:t>
            </a:r>
            <a:r>
              <a:rPr lang="en-US" sz="1600" dirty="0">
                <a:latin typeface="Lucida Console" panose="020B0609040504020204" pitchFamily="49" charset="0"/>
              </a:rPr>
              <a:t>/</a:t>
            </a:r>
            <a:r>
              <a:rPr lang="en-US" sz="1600" dirty="0" err="1">
                <a:latin typeface="Lucida Console" panose="020B0609040504020204" pitchFamily="49" charset="0"/>
              </a:rPr>
              <a:t>app?vara</a:t>
            </a:r>
            <a:r>
              <a:rPr lang="en-US" sz="1600" dirty="0">
                <a:latin typeface="Lucida Console" panose="020B0609040504020204" pitchFamily="49" charset="0"/>
              </a:rPr>
              <a:t>=</a:t>
            </a:r>
            <a:r>
              <a:rPr lang="en-US" sz="1600" dirty="0" err="1">
                <a:highlight>
                  <a:srgbClr val="FFFF00"/>
                </a:highlight>
                <a:latin typeface="Lucida Console" panose="020B0609040504020204" pitchFamily="49" charset="0"/>
              </a:rPr>
              <a:t>inf</a:t>
            </a:r>
            <a:r>
              <a:rPr lang="en-US" sz="1600" dirty="0" err="1">
                <a:latin typeface="Lucida Console" panose="020B0609040504020204" pitchFamily="49" charset="0"/>
              </a:rPr>
              <a:t>&amp;varb</a:t>
            </a:r>
            <a:r>
              <a:rPr lang="en-US" sz="1600" dirty="0">
                <a:latin typeface="Lucida Console" panose="020B0609040504020204" pitchFamily="49" charset="0"/>
              </a:rPr>
              <a:t>=</a:t>
            </a:r>
            <a:r>
              <a:rPr lang="en-US" sz="1600" dirty="0">
                <a:highlight>
                  <a:srgbClr val="FFFF00"/>
                </a:highlight>
                <a:latin typeface="Lucida Console" panose="020B0609040504020204" pitchFamily="49" charset="0"/>
              </a:rPr>
              <a:t>-inf</a:t>
            </a:r>
          </a:p>
          <a:p>
            <a:endParaRPr lang="en-US" sz="1600" dirty="0">
              <a:solidFill>
                <a:schemeClr val="accent1"/>
              </a:solidFill>
              <a:latin typeface="Lucida Console" panose="020B0609040504020204" pitchFamily="49" charset="0"/>
            </a:endParaRPr>
          </a:p>
          <a:p>
            <a:r>
              <a:rPr lang="en-US" sz="1600" dirty="0">
                <a:latin typeface="Avenir Book" panose="02000503020000020003" pitchFamily="2" charset="0"/>
              </a:rPr>
              <a:t>Now inside the webapp, the variable is a NaN and can be leveraged elsewhere:</a:t>
            </a:r>
            <a:endParaRPr lang="en-US" sz="1600" dirty="0">
              <a:solidFill>
                <a:schemeClr val="accent1"/>
              </a:solidFill>
              <a:latin typeface="Avenir Book" panose="02000503020000020003" pitchFamily="2" charset="0"/>
            </a:endParaRPr>
          </a:p>
          <a:p>
            <a:pPr lvl="1"/>
            <a:r>
              <a:rPr lang="en-US" sz="1600" dirty="0">
                <a:latin typeface="Lucida Console" panose="020B0609040504020204" pitchFamily="49" charset="0"/>
              </a:rPr>
              <a:t>#Is </a:t>
            </a:r>
            <a:r>
              <a:rPr lang="en-US" sz="1600" dirty="0" err="1">
                <a:latin typeface="Lucida Console" panose="020B0609040504020204" pitchFamily="49" charset="0"/>
              </a:rPr>
              <a:t>vara</a:t>
            </a:r>
            <a:r>
              <a:rPr lang="en-US" sz="1600" dirty="0">
                <a:latin typeface="Lucida Console" panose="020B0609040504020204" pitchFamily="49" charset="0"/>
              </a:rPr>
              <a:t> or </a:t>
            </a:r>
            <a:r>
              <a:rPr lang="en-US" sz="1600" dirty="0" err="1">
                <a:latin typeface="Lucida Console" panose="020B0609040504020204" pitchFamily="49" charset="0"/>
              </a:rPr>
              <a:t>varb</a:t>
            </a:r>
            <a:r>
              <a:rPr lang="en-US" sz="1600" dirty="0">
                <a:latin typeface="Lucida Console" panose="020B0609040504020204" pitchFamily="49" charset="0"/>
              </a:rPr>
              <a:t> NaN? Nope? Okay. Must be safe!</a:t>
            </a:r>
          </a:p>
          <a:p>
            <a:pPr lvl="1"/>
            <a:r>
              <a:rPr lang="en-US" sz="1600" dirty="0" err="1">
                <a:latin typeface="Lucida Console" panose="020B0609040504020204" pitchFamily="49" charset="0"/>
              </a:rPr>
              <a:t>totally_safe</a:t>
            </a:r>
            <a:r>
              <a:rPr lang="en-US" sz="1600" dirty="0">
                <a:latin typeface="Lucida Console" panose="020B0609040504020204" pitchFamily="49" charset="0"/>
              </a:rPr>
              <a:t> = </a:t>
            </a:r>
            <a:r>
              <a:rPr lang="en-US" sz="1600" dirty="0">
                <a:highlight>
                  <a:srgbClr val="00FF00"/>
                </a:highlight>
                <a:latin typeface="Lucida Console" panose="020B0609040504020204" pitchFamily="49" charset="0"/>
              </a:rPr>
              <a:t>float(</a:t>
            </a:r>
            <a:r>
              <a:rPr lang="en-US" sz="1600" dirty="0" err="1">
                <a:highlight>
                  <a:srgbClr val="00FF00"/>
                </a:highlight>
                <a:latin typeface="Lucida Console" panose="020B0609040504020204" pitchFamily="49" charset="0"/>
              </a:rPr>
              <a:t>vara</a:t>
            </a:r>
            <a:r>
              <a:rPr lang="en-US" sz="1600" dirty="0">
                <a:highlight>
                  <a:srgbClr val="00FF00"/>
                </a:highlight>
                <a:latin typeface="Lucida Console" panose="020B0609040504020204" pitchFamily="49" charset="0"/>
              </a:rPr>
              <a:t>) + float (</a:t>
            </a:r>
            <a:r>
              <a:rPr lang="en-US" sz="1600" dirty="0" err="1">
                <a:highlight>
                  <a:srgbClr val="00FF00"/>
                </a:highlight>
                <a:latin typeface="Lucida Console" panose="020B0609040504020204" pitchFamily="49" charset="0"/>
              </a:rPr>
              <a:t>varb</a:t>
            </a:r>
            <a:r>
              <a:rPr lang="en-US" sz="1600" dirty="0">
                <a:highlight>
                  <a:srgbClr val="00FF00"/>
                </a:highlight>
                <a:latin typeface="Lucida Console" panose="020B0609040504020204" pitchFamily="49" charset="0"/>
              </a:rPr>
              <a:t>)</a:t>
            </a:r>
          </a:p>
          <a:p>
            <a:pPr lvl="1"/>
            <a:r>
              <a:rPr lang="en-US" sz="1600" dirty="0">
                <a:latin typeface="Lucida Console" panose="020B0609040504020204" pitchFamily="49" charset="0"/>
              </a:rPr>
              <a:t>#... </a:t>
            </a:r>
            <a:r>
              <a:rPr lang="en-US" sz="1600" dirty="0" err="1">
                <a:latin typeface="Lucida Console" panose="020B0609040504020204" pitchFamily="49" charset="0"/>
              </a:rPr>
              <a:t>totally_safe</a:t>
            </a:r>
            <a:r>
              <a:rPr lang="en-US" sz="1600" dirty="0">
                <a:latin typeface="Lucida Console" panose="020B0609040504020204" pitchFamily="49" charset="0"/>
              </a:rPr>
              <a:t> is now float('NaN')</a:t>
            </a:r>
          </a:p>
          <a:p>
            <a:pPr lvl="1"/>
            <a:endParaRPr lang="en-US" sz="1600" dirty="0">
              <a:latin typeface="Lucida Console" panose="020B0609040504020204" pitchFamily="49" charset="0"/>
            </a:endParaRPr>
          </a:p>
          <a:p>
            <a:endParaRPr lang="en-US" sz="1600" dirty="0">
              <a:latin typeface="Lucida Console" panose="020B0609040504020204" pitchFamily="49" charset="0"/>
            </a:endParaRPr>
          </a:p>
        </p:txBody>
      </p:sp>
      <p:pic>
        <p:nvPicPr>
          <p:cNvPr id="16390" name="Picture 6" descr="See the source image">
            <a:extLst>
              <a:ext uri="{FF2B5EF4-FFF2-40B4-BE49-F238E27FC236}">
                <a16:creationId xmlns:a16="http://schemas.microsoft.com/office/drawing/2014/main" id="{7ED18C41-AE8A-494B-B3A2-D0A824C49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46" y="4265359"/>
            <a:ext cx="4105454" cy="2309318"/>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a:extLst>
              <a:ext uri="{FF2B5EF4-FFF2-40B4-BE49-F238E27FC236}">
                <a16:creationId xmlns:a16="http://schemas.microsoft.com/office/drawing/2014/main" id="{AB7A5483-F936-1041-BCD5-6CC69EA034D1}"/>
              </a:ext>
            </a:extLst>
          </p:cNvPr>
          <p:cNvSpPr/>
          <p:nvPr/>
        </p:nvSpPr>
        <p:spPr>
          <a:xfrm>
            <a:off x="3129280" y="3907086"/>
            <a:ext cx="1668780" cy="646331"/>
          </a:xfrm>
          <a:prstGeom prst="wedgeRoundRectCallout">
            <a:avLst>
              <a:gd name="adj1" fmla="val -33847"/>
              <a:gd name="adj2" fmla="val 779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It's </a:t>
            </a:r>
            <a:r>
              <a:rPr lang="en-US" u="sng" dirty="0" err="1"/>
              <a:t>alllll</a:t>
            </a:r>
            <a:r>
              <a:rPr lang="en-US" dirty="0"/>
              <a:t> mine!</a:t>
            </a:r>
          </a:p>
        </p:txBody>
      </p:sp>
    </p:spTree>
    <p:extLst>
      <p:ext uri="{BB962C8B-B14F-4D97-AF65-F5344CB8AC3E}">
        <p14:creationId xmlns:p14="http://schemas.microsoft.com/office/powerpoint/2010/main" val="1634836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1088760" cy="523220"/>
          </a:xfrm>
          <a:prstGeom prst="rect">
            <a:avLst/>
          </a:prstGeom>
        </p:spPr>
        <p:txBody>
          <a:bodyPr wrap="none">
            <a:spAutoFit/>
          </a:bodyPr>
          <a:lstStyle/>
          <a:p>
            <a:r>
              <a:rPr lang="en-US" sz="2800" b="1" dirty="0">
                <a:solidFill>
                  <a:srgbClr val="FFFFFF"/>
                </a:solidFill>
                <a:latin typeface="Avenir Black" panose="02000503020000020003" pitchFamily="2" charset="0"/>
              </a:rPr>
              <a:t>Inf of</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514685" cy="1034129"/>
          </a:xfrm>
          <a:prstGeom prst="rect">
            <a:avLst/>
          </a:prstGeom>
        </p:spPr>
        <p:txBody>
          <a:bodyPr wrap="square" anchor="t">
            <a:spAutoFit/>
          </a:bodyPr>
          <a:lstStyle/>
          <a:p>
            <a:pPr>
              <a:lnSpc>
                <a:spcPct val="80000"/>
              </a:lnSpc>
            </a:pPr>
            <a:r>
              <a:rPr lang="en-US" sz="7200" b="1" dirty="0">
                <a:solidFill>
                  <a:srgbClr val="FFFFFF"/>
                </a:solidFill>
                <a:effectLst/>
                <a:latin typeface="Avenir Black" panose="02000503020000020003" pitchFamily="2" charset="0"/>
              </a:rPr>
              <a:t>Doom</a:t>
            </a:r>
          </a:p>
        </p:txBody>
      </p:sp>
      <p:sp>
        <p:nvSpPr>
          <p:cNvPr id="14" name="Rectangle 13">
            <a:extLst>
              <a:ext uri="{FF2B5EF4-FFF2-40B4-BE49-F238E27FC236}">
                <a16:creationId xmlns:a16="http://schemas.microsoft.com/office/drawing/2014/main" id="{B0FCDB31-1590-AC4C-949A-7C7C98F997C5}"/>
              </a:ext>
            </a:extLst>
          </p:cNvPr>
          <p:cNvSpPr/>
          <p:nvPr/>
        </p:nvSpPr>
        <p:spPr>
          <a:xfrm>
            <a:off x="352246" y="2371924"/>
            <a:ext cx="3976535" cy="369332"/>
          </a:xfrm>
          <a:prstGeom prst="rect">
            <a:avLst/>
          </a:prstGeom>
        </p:spPr>
        <p:txBody>
          <a:bodyPr wrap="square">
            <a:spAutoFit/>
          </a:bodyPr>
          <a:lstStyle/>
          <a:p>
            <a:r>
              <a:rPr lang="en-US" dirty="0">
                <a:solidFill>
                  <a:schemeClr val="bg1"/>
                </a:solidFill>
                <a:latin typeface="Avenir Medium" panose="02000503020000020003" pitchFamily="2" charset="0"/>
              </a:rPr>
              <a:t>Stack up the duck's greed.</a:t>
            </a:r>
          </a:p>
        </p:txBody>
      </p:sp>
      <p:sp>
        <p:nvSpPr>
          <p:cNvPr id="7" name="Rectangle 6">
            <a:extLst>
              <a:ext uri="{FF2B5EF4-FFF2-40B4-BE49-F238E27FC236}">
                <a16:creationId xmlns:a16="http://schemas.microsoft.com/office/drawing/2014/main" id="{9DB9195C-A755-674B-B124-26C280FC6C2D}"/>
              </a:ext>
            </a:extLst>
          </p:cNvPr>
          <p:cNvSpPr/>
          <p:nvPr/>
        </p:nvSpPr>
        <p:spPr>
          <a:xfrm>
            <a:off x="4845132" y="540738"/>
            <a:ext cx="7031908" cy="6001643"/>
          </a:xfrm>
          <a:prstGeom prst="rect">
            <a:avLst/>
          </a:prstGeom>
        </p:spPr>
        <p:txBody>
          <a:bodyPr wrap="square">
            <a:spAutoFit/>
          </a:bodyPr>
          <a:lstStyle/>
          <a:p>
            <a:r>
              <a:rPr lang="en-US" sz="1600" dirty="0">
                <a:latin typeface="Avenir Book" panose="02000503020000020003" pitchFamily="2" charset="0"/>
              </a:rPr>
              <a:t>JSON is also a path to exploitation (and pad-able with spaces and plusses):</a:t>
            </a:r>
          </a:p>
          <a:p>
            <a:pPr lvl="1"/>
            <a:r>
              <a:rPr lang="en-US" sz="1600" dirty="0">
                <a:latin typeface="Lucida Console" panose="020B0609040504020204" pitchFamily="49" charset="0"/>
              </a:rPr>
              <a:t>&gt;&gt;&gt; print(</a:t>
            </a:r>
            <a:r>
              <a:rPr lang="en-US" sz="1600" dirty="0" err="1">
                <a:latin typeface="Lucida Console" panose="020B0609040504020204" pitchFamily="49" charset="0"/>
              </a:rPr>
              <a:t>json.loads</a:t>
            </a:r>
            <a:r>
              <a:rPr lang="en-US" sz="1600" dirty="0">
                <a:latin typeface="Lucida Console" panose="020B0609040504020204" pitchFamily="49" charset="0"/>
              </a:rPr>
              <a:t>('{"a": </a:t>
            </a:r>
            <a:r>
              <a:rPr lang="en-US" sz="1600" dirty="0">
                <a:highlight>
                  <a:srgbClr val="FFFF00"/>
                </a:highlight>
                <a:latin typeface="Lucida Console" panose="020B0609040504020204" pitchFamily="49" charset="0"/>
              </a:rPr>
              <a:t>1e+500</a:t>
            </a:r>
            <a:r>
              <a:rPr lang="en-US" sz="1600" dirty="0">
                <a:latin typeface="Lucida Console" panose="020B0609040504020204" pitchFamily="49" charset="0"/>
              </a:rPr>
              <a:t>}')['a'])</a:t>
            </a:r>
          </a:p>
          <a:p>
            <a:pPr lvl="1"/>
            <a:r>
              <a:rPr lang="en-US" sz="1600" dirty="0">
                <a:solidFill>
                  <a:schemeClr val="accent1"/>
                </a:solidFill>
                <a:latin typeface="Lucida Console" panose="020B0609040504020204" pitchFamily="49" charset="0"/>
              </a:rPr>
              <a:t>inf</a:t>
            </a:r>
          </a:p>
          <a:p>
            <a:pPr lvl="1"/>
            <a:r>
              <a:rPr lang="en-US" sz="1600" dirty="0">
                <a:latin typeface="Lucida Console" panose="020B0609040504020204" pitchFamily="49" charset="0"/>
              </a:rPr>
              <a:t>&gt;&gt;&gt; </a:t>
            </a:r>
            <a:r>
              <a:rPr lang="en-US" sz="1600" dirty="0" err="1">
                <a:latin typeface="Lucida Console" panose="020B0609040504020204" pitchFamily="49" charset="0"/>
              </a:rPr>
              <a:t>json.loads</a:t>
            </a:r>
            <a:r>
              <a:rPr lang="en-US" sz="1600" dirty="0">
                <a:latin typeface="Lucida Console" panose="020B0609040504020204" pitchFamily="49" charset="0"/>
              </a:rPr>
              <a:t>('{"a": </a:t>
            </a:r>
            <a:r>
              <a:rPr lang="en-US" sz="1600" dirty="0">
                <a:highlight>
                  <a:srgbClr val="FFFF00"/>
                </a:highlight>
                <a:latin typeface="Lucida Console" panose="020B0609040504020204" pitchFamily="49" charset="0"/>
              </a:rPr>
              <a:t>-47.013e00980</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{'a': -inf}</a:t>
            </a:r>
          </a:p>
          <a:p>
            <a:pPr lvl="1"/>
            <a:endParaRPr lang="en-US" sz="1600" dirty="0">
              <a:solidFill>
                <a:schemeClr val="accent1"/>
              </a:solidFill>
              <a:latin typeface="Lucida Console" panose="020B0609040504020204" pitchFamily="49" charset="0"/>
            </a:endParaRPr>
          </a:p>
          <a:p>
            <a:r>
              <a:rPr lang="en-US" sz="1600" dirty="0">
                <a:latin typeface="Avenir Book" panose="02000503020000020003" pitchFamily="2" charset="0"/>
              </a:rPr>
              <a:t>Zero times inf is NaN (shortest math-path to NaN I've found so far):</a:t>
            </a:r>
          </a:p>
          <a:p>
            <a:pPr lvl="1"/>
            <a:r>
              <a:rPr lang="en-US" sz="1600" dirty="0">
                <a:latin typeface="Lucida Console" panose="020B0609040504020204" pitchFamily="49" charset="0"/>
              </a:rPr>
              <a:t>&gt;&gt;&gt; </a:t>
            </a:r>
            <a:r>
              <a:rPr lang="en-US" sz="1600" dirty="0">
                <a:highlight>
                  <a:srgbClr val="FFFF00"/>
                </a:highlight>
                <a:latin typeface="Lucida Console" panose="020B0609040504020204" pitchFamily="49" charset="0"/>
              </a:rPr>
              <a:t>0*1e310</a:t>
            </a:r>
            <a:endParaRPr lang="en-US" sz="1600" dirty="0">
              <a:latin typeface="Lucida Console" panose="020B0609040504020204" pitchFamily="49" charset="0"/>
            </a:endParaRPr>
          </a:p>
          <a:p>
            <a:pPr lvl="1"/>
            <a:r>
              <a:rPr lang="en-US" sz="1600" dirty="0">
                <a:solidFill>
                  <a:schemeClr val="accent1"/>
                </a:solidFill>
                <a:latin typeface="Lucida Console" panose="020B0609040504020204" pitchFamily="49" charset="0"/>
              </a:rPr>
              <a:t>nan</a:t>
            </a:r>
          </a:p>
          <a:p>
            <a:pPr lvl="1"/>
            <a:endParaRPr lang="en-US" sz="1600" dirty="0">
              <a:solidFill>
                <a:schemeClr val="accent1"/>
              </a:solidFill>
              <a:latin typeface="Lucida Console" panose="020B0609040504020204" pitchFamily="49" charset="0"/>
            </a:endParaRPr>
          </a:p>
          <a:p>
            <a:r>
              <a:rPr lang="en-US" sz="1600" dirty="0">
                <a:latin typeface="Avenir Book" panose="02000503020000020003" pitchFamily="2" charset="0"/>
              </a:rPr>
              <a:t>Division, subtraction or modulo of two positive </a:t>
            </a:r>
            <a:r>
              <a:rPr lang="en-US" sz="1600" dirty="0" err="1">
                <a:latin typeface="Avenir Book" panose="02000503020000020003" pitchFamily="2" charset="0"/>
              </a:rPr>
              <a:t>infs</a:t>
            </a:r>
            <a:r>
              <a:rPr lang="en-US" sz="1600" dirty="0">
                <a:latin typeface="Avenir Book" panose="02000503020000020003" pitchFamily="2" charset="0"/>
              </a:rPr>
              <a:t> (Capital or lowercase E) of float or complex types:</a:t>
            </a:r>
          </a:p>
          <a:p>
            <a:pPr lvl="1"/>
            <a:r>
              <a:rPr lang="en-US" sz="1600" dirty="0">
                <a:latin typeface="Lucida Console" panose="020B0609040504020204" pitchFamily="49" charset="0"/>
              </a:rPr>
              <a:t>&gt;&gt;&gt; </a:t>
            </a:r>
            <a:r>
              <a:rPr lang="en-US" sz="1600" dirty="0">
                <a:highlight>
                  <a:srgbClr val="FFFF00"/>
                </a:highlight>
                <a:latin typeface="Lucida Console" panose="020B0609040504020204" pitchFamily="49" charset="0"/>
              </a:rPr>
              <a:t>1e310%1E310</a:t>
            </a:r>
          </a:p>
          <a:p>
            <a:pPr lvl="1"/>
            <a:r>
              <a:rPr lang="en-US" sz="1600" dirty="0">
                <a:solidFill>
                  <a:schemeClr val="accent1"/>
                </a:solidFill>
                <a:latin typeface="Lucida Console" panose="020B0609040504020204" pitchFamily="49" charset="0"/>
              </a:rPr>
              <a:t>nan</a:t>
            </a:r>
          </a:p>
          <a:p>
            <a:endParaRPr lang="en-US" sz="1600" dirty="0">
              <a:solidFill>
                <a:schemeClr val="accent1"/>
              </a:solidFill>
              <a:latin typeface="Lucida Console" panose="020B0609040504020204" pitchFamily="49" charset="0"/>
            </a:endParaRPr>
          </a:p>
          <a:p>
            <a:r>
              <a:rPr lang="en-US" sz="1600" dirty="0">
                <a:latin typeface="Avenir Book" panose="02000503020000020003" pitchFamily="2" charset="0"/>
              </a:rPr>
              <a:t>Smaller (&lt; 1e309) non-inf numbers can combine into inf:</a:t>
            </a:r>
          </a:p>
          <a:p>
            <a:pPr lvl="1"/>
            <a:r>
              <a:rPr lang="en-US" sz="1600" dirty="0">
                <a:latin typeface="Lucida Console" panose="020B0609040504020204" pitchFamily="49" charset="0"/>
              </a:rPr>
              <a:t>&gt;&gt;&gt; print (</a:t>
            </a:r>
            <a:r>
              <a:rPr lang="en-US" sz="1600" dirty="0">
                <a:highlight>
                  <a:srgbClr val="FFFF00"/>
                </a:highlight>
                <a:latin typeface="Lucida Console" panose="020B0609040504020204" pitchFamily="49" charset="0"/>
              </a:rPr>
              <a:t>1e308 + 1000000000e299</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inf</a:t>
            </a:r>
          </a:p>
          <a:p>
            <a:endParaRPr lang="en-US" sz="1600" dirty="0">
              <a:latin typeface="Avenir Book" panose="02000503020000020003" pitchFamily="2" charset="0"/>
            </a:endParaRPr>
          </a:p>
          <a:p>
            <a:r>
              <a:rPr lang="en-US" sz="1600" dirty="0">
                <a:latin typeface="Avenir Book" panose="02000503020000020003" pitchFamily="2" charset="0"/>
              </a:rPr>
              <a:t>And a few non-inf numbers can be stacked which turns them into inf and -inf and divided to make a NaN. Python logic: (a + a)/(-a - a) = NaN instead of -1:</a:t>
            </a:r>
          </a:p>
          <a:p>
            <a:pPr lvl="1"/>
            <a:r>
              <a:rPr lang="en-US" sz="1600" dirty="0">
                <a:latin typeface="Lucida Console" panose="020B0609040504020204" pitchFamily="49" charset="0"/>
              </a:rPr>
              <a:t>&gt;&gt;&gt; print (</a:t>
            </a:r>
            <a:r>
              <a:rPr lang="en-US" sz="1600" dirty="0">
                <a:highlight>
                  <a:srgbClr val="FFFF00"/>
                </a:highlight>
                <a:latin typeface="Lucida Console" panose="020B0609040504020204" pitchFamily="49" charset="0"/>
              </a:rPr>
              <a:t>(1e308 + 1e308)/(-1e308 - 1e308)</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nan</a:t>
            </a:r>
          </a:p>
        </p:txBody>
      </p:sp>
      <p:pic>
        <p:nvPicPr>
          <p:cNvPr id="8" name="Picture 2">
            <a:extLst>
              <a:ext uri="{FF2B5EF4-FFF2-40B4-BE49-F238E27FC236}">
                <a16:creationId xmlns:a16="http://schemas.microsoft.com/office/drawing/2014/main" id="{901822D0-4AA0-954A-8F2D-E1EFEA47E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 y="4230252"/>
            <a:ext cx="4483100" cy="2518687"/>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a:extLst>
              <a:ext uri="{FF2B5EF4-FFF2-40B4-BE49-F238E27FC236}">
                <a16:creationId xmlns:a16="http://schemas.microsoft.com/office/drawing/2014/main" id="{05EB4651-3BBD-334B-A2F9-9372F6CF9CE3}"/>
              </a:ext>
            </a:extLst>
          </p:cNvPr>
          <p:cNvSpPr/>
          <p:nvPr/>
        </p:nvSpPr>
        <p:spPr>
          <a:xfrm>
            <a:off x="3129280" y="3907086"/>
            <a:ext cx="1668780" cy="646331"/>
          </a:xfrm>
          <a:prstGeom prst="wedgeRoundRectCallout">
            <a:avLst>
              <a:gd name="adj1" fmla="val -33847"/>
              <a:gd name="adj2" fmla="val 779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Stack it up! More! MORE!!</a:t>
            </a:r>
          </a:p>
        </p:txBody>
      </p:sp>
    </p:spTree>
    <p:extLst>
      <p:ext uri="{BB962C8B-B14F-4D97-AF65-F5344CB8AC3E}">
        <p14:creationId xmlns:p14="http://schemas.microsoft.com/office/powerpoint/2010/main" val="495199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3554114" cy="523220"/>
          </a:xfrm>
          <a:prstGeom prst="rect">
            <a:avLst/>
          </a:prstGeom>
        </p:spPr>
        <p:txBody>
          <a:bodyPr wrap="none">
            <a:spAutoFit/>
          </a:bodyPr>
          <a:lstStyle/>
          <a:p>
            <a:r>
              <a:rPr lang="en-US" sz="2800" b="1" dirty="0">
                <a:solidFill>
                  <a:srgbClr val="FFFFFF"/>
                </a:solidFill>
                <a:latin typeface="Avenir Black" panose="02000503020000020003" pitchFamily="2" charset="0"/>
              </a:rPr>
              <a:t>Large floating-point</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4676954" cy="798680"/>
          </a:xfrm>
          <a:prstGeom prst="rect">
            <a:avLst/>
          </a:prstGeom>
        </p:spPr>
        <p:txBody>
          <a:bodyPr wrap="square" anchor="t">
            <a:spAutoFit/>
          </a:bodyPr>
          <a:lstStyle/>
          <a:p>
            <a:pPr>
              <a:lnSpc>
                <a:spcPct val="80000"/>
              </a:lnSpc>
            </a:pPr>
            <a:r>
              <a:rPr lang="en-US" sz="5400" b="1" dirty="0">
                <a:solidFill>
                  <a:srgbClr val="FFFFFF"/>
                </a:solidFill>
                <a:latin typeface="Avenir Black" panose="02000503020000020003" pitchFamily="2" charset="0"/>
              </a:rPr>
              <a:t>Inconsistency</a:t>
            </a:r>
            <a:endParaRPr lang="en-US" sz="54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3416320"/>
          </a:xfrm>
          <a:prstGeom prst="rect">
            <a:avLst/>
          </a:prstGeom>
        </p:spPr>
        <p:txBody>
          <a:bodyPr wrap="square">
            <a:spAutoFit/>
          </a:bodyPr>
          <a:lstStyle/>
          <a:p>
            <a:r>
              <a:rPr lang="en-US" dirty="0">
                <a:solidFill>
                  <a:schemeClr val="bg1"/>
                </a:solidFill>
                <a:latin typeface="Avenir Medium" panose="02000503020000020003" pitchFamily="2" charset="0"/>
              </a:rPr>
              <a:t>Extremely large numbers don't act the same way inside of Python. That can lead to crashes or large numbers or inf during conversion depending on the situation.</a:t>
            </a:r>
          </a:p>
          <a:p>
            <a:endParaRPr lang="en-US" dirty="0">
              <a:solidFill>
                <a:schemeClr val="bg1"/>
              </a:solidFill>
              <a:latin typeface="Avenir Medium" panose="02000503020000020003" pitchFamily="2" charset="0"/>
            </a:endParaRPr>
          </a:p>
          <a:p>
            <a:r>
              <a:rPr lang="en-US" dirty="0">
                <a:solidFill>
                  <a:schemeClr val="bg1"/>
                </a:solidFill>
                <a:latin typeface="Avenir Medium" panose="02000503020000020003" pitchFamily="2" charset="0"/>
              </a:rPr>
              <a:t>It's not just inconsistent, it's broken. Python EITHER thinks some numbers are too large to show or are zero (or NEGATIVE zero???). Or round to zero if they are very long floating points.</a:t>
            </a:r>
          </a:p>
        </p:txBody>
      </p:sp>
      <p:sp>
        <p:nvSpPr>
          <p:cNvPr id="7" name="Rectangle 6">
            <a:extLst>
              <a:ext uri="{FF2B5EF4-FFF2-40B4-BE49-F238E27FC236}">
                <a16:creationId xmlns:a16="http://schemas.microsoft.com/office/drawing/2014/main" id="{EC23CDB2-86C8-484C-8D6B-513238EB0156}"/>
              </a:ext>
            </a:extLst>
          </p:cNvPr>
          <p:cNvSpPr/>
          <p:nvPr/>
        </p:nvSpPr>
        <p:spPr>
          <a:xfrm>
            <a:off x="5029200" y="108093"/>
            <a:ext cx="6275070" cy="7232749"/>
          </a:xfrm>
          <a:prstGeom prst="rect">
            <a:avLst/>
          </a:prstGeom>
        </p:spPr>
        <p:txBody>
          <a:bodyPr wrap="square">
            <a:spAutoFit/>
          </a:bodyPr>
          <a:lstStyle/>
          <a:p>
            <a:r>
              <a:rPr lang="en-US" sz="1600" dirty="0">
                <a:latin typeface="Avenir Book" panose="02000503020000020003" pitchFamily="2" charset="0"/>
              </a:rPr>
              <a:t>Very large floating-point operations don't work consistently in Python, which can lead to crashes or infinity:</a:t>
            </a:r>
          </a:p>
          <a:p>
            <a:pPr lvl="1"/>
            <a:r>
              <a:rPr lang="en-US" sz="1600" dirty="0">
                <a:latin typeface="Lucida Console" panose="020B0609040504020204" pitchFamily="49" charset="0"/>
              </a:rPr>
              <a:t>&gt;&gt;&gt; a = 10**360</a:t>
            </a:r>
          </a:p>
          <a:p>
            <a:pPr lvl="1"/>
            <a:r>
              <a:rPr lang="en-US" sz="1600" dirty="0">
                <a:latin typeface="Lucida Console" panose="020B0609040504020204" pitchFamily="49" charset="0"/>
              </a:rPr>
              <a:t>&gt;&gt;&gt; a</a:t>
            </a:r>
          </a:p>
          <a:p>
            <a:pPr lvl="1"/>
            <a:r>
              <a:rPr lang="en-US" sz="1600" dirty="0">
                <a:solidFill>
                  <a:schemeClr val="accent1"/>
                </a:solidFill>
                <a:latin typeface="Lucida Console" panose="020B0609040504020204" pitchFamily="49" charset="0"/>
              </a:rPr>
              <a:t>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a:t>
            </a:r>
          </a:p>
          <a:p>
            <a:pPr lvl="1"/>
            <a:r>
              <a:rPr lang="en-US" sz="1600" dirty="0">
                <a:latin typeface="Lucida Console" panose="020B0609040504020204" pitchFamily="49" charset="0"/>
              </a:rPr>
              <a:t>&gt;&gt;&gt; a = a * float(1)</a:t>
            </a:r>
          </a:p>
          <a:p>
            <a:pPr lvl="1"/>
            <a:r>
              <a:rPr lang="en-US" sz="1600" dirty="0">
                <a:solidFill>
                  <a:schemeClr val="accent1"/>
                </a:solidFill>
                <a:latin typeface="Lucida Console" panose="020B0609040504020204" pitchFamily="49" charset="0"/>
              </a:rPr>
              <a:t>Traceback (most recent call last):</a:t>
            </a:r>
          </a:p>
          <a:p>
            <a:pPr lvl="1"/>
            <a:r>
              <a:rPr lang="en-US" sz="1600" dirty="0">
                <a:solidFill>
                  <a:schemeClr val="accent1"/>
                </a:solidFill>
                <a:latin typeface="Lucida Console" panose="020B0609040504020204" pitchFamily="49" charset="0"/>
              </a:rPr>
              <a:t>  File "&lt;stdin&gt;", line 1, in &lt;module&gt;</a:t>
            </a:r>
          </a:p>
          <a:p>
            <a:pPr lvl="1"/>
            <a:r>
              <a:rPr lang="en-US" sz="1600" dirty="0" err="1">
                <a:solidFill>
                  <a:schemeClr val="accent1"/>
                </a:solidFill>
                <a:latin typeface="Lucida Console" panose="020B0609040504020204" pitchFamily="49" charset="0"/>
              </a:rPr>
              <a:t>OverflowError</a:t>
            </a:r>
            <a:r>
              <a:rPr lang="en-US" sz="1600" dirty="0">
                <a:solidFill>
                  <a:schemeClr val="accent1"/>
                </a:solidFill>
                <a:latin typeface="Lucida Console" panose="020B0609040504020204" pitchFamily="49" charset="0"/>
              </a:rPr>
              <a:t>: int too large to convert to float</a:t>
            </a:r>
          </a:p>
          <a:p>
            <a:pPr lvl="1"/>
            <a:r>
              <a:rPr lang="en-US" sz="1600" dirty="0">
                <a:latin typeface="Lucida Console" panose="020B0609040504020204" pitchFamily="49" charset="0"/>
              </a:rPr>
              <a:t>&gt;&gt;&gt; 0*(10**360.0) # Should be "0.0"</a:t>
            </a:r>
          </a:p>
          <a:p>
            <a:pPr lvl="1"/>
            <a:r>
              <a:rPr lang="en-US" sz="1600" dirty="0">
                <a:solidFill>
                  <a:schemeClr val="accent1"/>
                </a:solidFill>
                <a:latin typeface="Lucida Console" panose="020B0609040504020204" pitchFamily="49" charset="0"/>
              </a:rPr>
              <a:t>Traceback (most recent call last):</a:t>
            </a:r>
          </a:p>
          <a:p>
            <a:pPr lvl="1"/>
            <a:r>
              <a:rPr lang="en-US" sz="1600" dirty="0">
                <a:solidFill>
                  <a:schemeClr val="accent1"/>
                </a:solidFill>
                <a:latin typeface="Lucida Console" panose="020B0609040504020204" pitchFamily="49" charset="0"/>
              </a:rPr>
              <a:t>  File "&lt;stdin&gt;", line 1, in &lt;module&gt;</a:t>
            </a:r>
          </a:p>
          <a:p>
            <a:pPr lvl="1"/>
            <a:r>
              <a:rPr lang="en-US" sz="1600" dirty="0" err="1">
                <a:solidFill>
                  <a:schemeClr val="accent1"/>
                </a:solidFill>
                <a:latin typeface="Lucida Console" panose="020B0609040504020204" pitchFamily="49" charset="0"/>
              </a:rPr>
              <a:t>OverflowError</a:t>
            </a:r>
            <a:r>
              <a:rPr lang="en-US" sz="1600" dirty="0">
                <a:solidFill>
                  <a:schemeClr val="accent1"/>
                </a:solidFill>
                <a:latin typeface="Lucida Console" panose="020B0609040504020204" pitchFamily="49" charset="0"/>
              </a:rPr>
              <a:t>: (34, 'Result too large')</a:t>
            </a:r>
          </a:p>
          <a:p>
            <a:pPr lvl="1"/>
            <a:r>
              <a:rPr lang="en-US" sz="1600" dirty="0">
                <a:latin typeface="Lucida Console" panose="020B0609040504020204" pitchFamily="49" charset="0"/>
              </a:rPr>
              <a:t>&gt;&gt;&gt; .1**(330)</a:t>
            </a:r>
          </a:p>
          <a:p>
            <a:pPr lvl="1"/>
            <a:r>
              <a:rPr lang="en-US" sz="1600" dirty="0">
                <a:solidFill>
                  <a:schemeClr val="accent1"/>
                </a:solidFill>
                <a:latin typeface="Lucida Console" panose="020B0609040504020204" pitchFamily="49" charset="0"/>
              </a:rPr>
              <a:t>0.0</a:t>
            </a:r>
          </a:p>
          <a:p>
            <a:pPr lvl="1"/>
            <a:r>
              <a:rPr lang="en-US" sz="1600" dirty="0">
                <a:latin typeface="Lucida Console" panose="020B0609040504020204" pitchFamily="49" charset="0"/>
              </a:rPr>
              <a:t>&gt;&gt;&gt; -.1**(0xFFF) #0xFFF == 4095</a:t>
            </a:r>
          </a:p>
          <a:p>
            <a:pPr lvl="1"/>
            <a:r>
              <a:rPr lang="en-US" sz="1600" dirty="0">
                <a:solidFill>
                  <a:schemeClr val="accent1"/>
                </a:solidFill>
                <a:latin typeface="Lucida Console" panose="020B0609040504020204" pitchFamily="49" charset="0"/>
              </a:rPr>
              <a:t>-0.0</a:t>
            </a:r>
          </a:p>
          <a:p>
            <a:pPr lvl="1"/>
            <a:r>
              <a:rPr lang="en-US" sz="1600" dirty="0">
                <a:latin typeface="Lucida Console" panose="020B0609040504020204" pitchFamily="49" charset="0"/>
              </a:rPr>
              <a:t>&gt;&gt;&gt; </a:t>
            </a:r>
            <a:r>
              <a:rPr lang="en-US" sz="1600" dirty="0">
                <a:highlight>
                  <a:srgbClr val="FFFF00"/>
                </a:highlight>
                <a:latin typeface="Lucida Console" panose="020B0609040504020204" pitchFamily="49" charset="0"/>
              </a:rPr>
              <a:t>2e2222*.2**2222</a:t>
            </a:r>
            <a:endParaRPr lang="en-US" sz="2800" dirty="0">
              <a:highlight>
                <a:srgbClr val="FFFF00"/>
              </a:highlight>
              <a:latin typeface="Lucida Console" panose="020B0609040504020204" pitchFamily="49" charset="0"/>
            </a:endParaRPr>
          </a:p>
          <a:p>
            <a:pPr lvl="1"/>
            <a:r>
              <a:rPr lang="en-US" sz="1600" dirty="0">
                <a:solidFill>
                  <a:schemeClr val="accent1"/>
                </a:solidFill>
                <a:latin typeface="Lucida Console" panose="020B0609040504020204" pitchFamily="49" charset="0"/>
              </a:rPr>
              <a:t>nan</a:t>
            </a:r>
            <a:endParaRPr lang="en-US" sz="2800" dirty="0">
              <a:solidFill>
                <a:schemeClr val="accent1"/>
              </a:solidFill>
              <a:latin typeface="Lucida Console" panose="020B0609040504020204" pitchFamily="49" charset="0"/>
            </a:endParaRPr>
          </a:p>
          <a:p>
            <a:pPr lvl="1"/>
            <a:endParaRPr lang="en-US" sz="1600" dirty="0">
              <a:solidFill>
                <a:schemeClr val="accent1"/>
              </a:solidFill>
              <a:latin typeface="Lucida Console" panose="020B0609040504020204" pitchFamily="49" charset="0"/>
            </a:endParaRPr>
          </a:p>
        </p:txBody>
      </p:sp>
    </p:spTree>
    <p:extLst>
      <p:ext uri="{BB962C8B-B14F-4D97-AF65-F5344CB8AC3E}">
        <p14:creationId xmlns:p14="http://schemas.microsoft.com/office/powerpoint/2010/main" val="2861917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8D01DB-C5FD-E445-A8FF-BBB480121E5C}"/>
              </a:ext>
            </a:extLst>
          </p:cNvPr>
          <p:cNvPicPr>
            <a:picLocks noChangeAspect="1"/>
          </p:cNvPicPr>
          <p:nvPr/>
        </p:nvPicPr>
        <p:blipFill>
          <a:blip r:embed="rId2"/>
          <a:stretch>
            <a:fillRect/>
          </a:stretch>
        </p:blipFill>
        <p:spPr>
          <a:xfrm>
            <a:off x="3200400" y="2584450"/>
            <a:ext cx="5791200" cy="1689100"/>
          </a:xfrm>
          <a:prstGeom prst="rect">
            <a:avLst/>
          </a:prstGeom>
        </p:spPr>
      </p:pic>
      <p:sp>
        <p:nvSpPr>
          <p:cNvPr id="3" name="Subtitle 2">
            <a:extLst>
              <a:ext uri="{FF2B5EF4-FFF2-40B4-BE49-F238E27FC236}">
                <a16:creationId xmlns:a16="http://schemas.microsoft.com/office/drawing/2014/main" id="{97431CCD-C30B-6D46-BA81-53F10E755A4C}"/>
              </a:ext>
            </a:extLst>
          </p:cNvPr>
          <p:cNvSpPr txBox="1">
            <a:spLocks/>
          </p:cNvSpPr>
          <p:nvPr/>
        </p:nvSpPr>
        <p:spPr>
          <a:xfrm>
            <a:off x="1524000" y="2003955"/>
            <a:ext cx="9144000" cy="58049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Avenir Blac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Medium"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Heavy" panose="02000503020000020003" pitchFamily="2" charset="0"/>
              </a:rPr>
              <a:t>A bit of background – it’s relevant to this presentation</a:t>
            </a:r>
          </a:p>
        </p:txBody>
      </p:sp>
      <p:pic>
        <p:nvPicPr>
          <p:cNvPr id="4" name="Picture 3" descr="Graphical user interface, text, application&#10;&#10;Description automatically generated">
            <a:extLst>
              <a:ext uri="{FF2B5EF4-FFF2-40B4-BE49-F238E27FC236}">
                <a16:creationId xmlns:a16="http://schemas.microsoft.com/office/drawing/2014/main" id="{1E786D2F-5815-C743-9DFC-91A17DA04266}"/>
              </a:ext>
            </a:extLst>
          </p:cNvPr>
          <p:cNvPicPr>
            <a:picLocks noChangeAspect="1"/>
          </p:cNvPicPr>
          <p:nvPr/>
        </p:nvPicPr>
        <p:blipFill rotWithShape="1">
          <a:blip r:embed="rId3"/>
          <a:srcRect b="26006"/>
          <a:stretch/>
        </p:blipFill>
        <p:spPr>
          <a:xfrm>
            <a:off x="2774812" y="4273550"/>
            <a:ext cx="6642376" cy="2298830"/>
          </a:xfrm>
          <a:prstGeom prst="rect">
            <a:avLst/>
          </a:prstGeom>
        </p:spPr>
      </p:pic>
    </p:spTree>
    <p:extLst>
      <p:ext uri="{BB962C8B-B14F-4D97-AF65-F5344CB8AC3E}">
        <p14:creationId xmlns:p14="http://schemas.microsoft.com/office/powerpoint/2010/main" val="1366296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1553630" cy="523220"/>
          </a:xfrm>
          <a:prstGeom prst="rect">
            <a:avLst/>
          </a:prstGeom>
        </p:spPr>
        <p:txBody>
          <a:bodyPr wrap="none">
            <a:spAutoFit/>
          </a:bodyPr>
          <a:lstStyle/>
          <a:p>
            <a:r>
              <a:rPr lang="en-US" sz="2800" b="1" dirty="0">
                <a:solidFill>
                  <a:srgbClr val="FFFFFF"/>
                </a:solidFill>
                <a:latin typeface="Avenir Black" panose="02000503020000020003" pitchFamily="2" charset="0"/>
              </a:rPr>
              <a:t>Inf filter</a:t>
            </a:r>
          </a:p>
        </p:txBody>
      </p:sp>
      <p:sp>
        <p:nvSpPr>
          <p:cNvPr id="6" name="Rectangle 5">
            <a:extLst>
              <a:ext uri="{FF2B5EF4-FFF2-40B4-BE49-F238E27FC236}">
                <a16:creationId xmlns:a16="http://schemas.microsoft.com/office/drawing/2014/main" id="{3F24C1DC-C257-C34B-9F86-74371AD47639}"/>
              </a:ext>
            </a:extLst>
          </p:cNvPr>
          <p:cNvSpPr/>
          <p:nvPr/>
        </p:nvSpPr>
        <p:spPr>
          <a:xfrm>
            <a:off x="352246" y="1521704"/>
            <a:ext cx="4298393"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Bypasses</a:t>
            </a:r>
            <a:endParaRPr lang="en-US" sz="7200" b="1" dirty="0">
              <a:solidFill>
                <a:srgbClr val="FFFFFF"/>
              </a:solidFill>
              <a:effectLst/>
              <a:latin typeface="Avenir Black" panose="02000503020000020003" pitchFamily="2" charset="0"/>
            </a:endParaRPr>
          </a:p>
        </p:txBody>
      </p:sp>
      <p:sp>
        <p:nvSpPr>
          <p:cNvPr id="7" name="Rectangle 6">
            <a:extLst>
              <a:ext uri="{FF2B5EF4-FFF2-40B4-BE49-F238E27FC236}">
                <a16:creationId xmlns:a16="http://schemas.microsoft.com/office/drawing/2014/main" id="{83068F4A-03AB-A24C-8CEC-2C28A8B789B1}"/>
              </a:ext>
            </a:extLst>
          </p:cNvPr>
          <p:cNvSpPr/>
          <p:nvPr/>
        </p:nvSpPr>
        <p:spPr>
          <a:xfrm>
            <a:off x="5002885" y="361433"/>
            <a:ext cx="6978146" cy="6740307"/>
          </a:xfrm>
          <a:prstGeom prst="rect">
            <a:avLst/>
          </a:prstGeom>
        </p:spPr>
        <p:txBody>
          <a:bodyPr wrap="square">
            <a:spAutoFit/>
          </a:bodyPr>
          <a:lstStyle/>
          <a:p>
            <a:r>
              <a:rPr lang="en-US" sz="1600" dirty="0">
                <a:latin typeface="Avenir Book" panose="02000503020000020003" pitchFamily="2" charset="0"/>
              </a:rPr>
              <a:t>Works as long as you can coerce it into into float (0x, 0b, or 0o * float):</a:t>
            </a:r>
            <a:endParaRPr lang="en-US" dirty="0"/>
          </a:p>
          <a:p>
            <a:pPr lvl="1"/>
            <a:r>
              <a:rPr lang="en-US" sz="1600" dirty="0">
                <a:latin typeface="Lucida Console" panose="020B0609040504020204" pitchFamily="49" charset="0"/>
              </a:rPr>
              <a:t>&gt;&gt;&gt; float (</a:t>
            </a:r>
            <a:r>
              <a:rPr lang="en-US" sz="1600" dirty="0">
                <a:highlight>
                  <a:srgbClr val="FFFF00"/>
                </a:highlight>
                <a:latin typeface="Lucida Console" panose="020B0609040504020204" pitchFamily="49" charset="0"/>
              </a:rPr>
              <a:t>0x1000000000000000000000000000000000000000000000000000000000000000000000000000000000000000000000000000000000000000000000000000000000000000000000000000000000000000000000000000000000000000000000000000000000000000000000000000000000000000000000000000000000000000 * 20.0</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inf</a:t>
            </a:r>
          </a:p>
          <a:p>
            <a:pPr lvl="1"/>
            <a:endParaRPr lang="en-US" sz="1600" dirty="0">
              <a:solidFill>
                <a:schemeClr val="accent1"/>
              </a:solidFill>
              <a:latin typeface="Lucida Console" panose="020B0609040504020204" pitchFamily="49" charset="0"/>
            </a:endParaRPr>
          </a:p>
          <a:p>
            <a:r>
              <a:rPr lang="en-US" dirty="0">
                <a:latin typeface="Avenir Book" panose="02000503020000020003" pitchFamily="2" charset="0"/>
              </a:rPr>
              <a:t>Even with a trailing dot:</a:t>
            </a:r>
          </a:p>
          <a:p>
            <a:pPr lvl="1" latinLnBrk="1"/>
            <a:r>
              <a:rPr lang="en-US" sz="1600" dirty="0">
                <a:latin typeface="Lucida Console" panose="020B0609040504020204" pitchFamily="49" charset="0"/>
              </a:rPr>
              <a:t>&gt;&gt;&gt; </a:t>
            </a:r>
            <a:r>
              <a:rPr lang="en-US" sz="1600" dirty="0">
                <a:highlight>
                  <a:srgbClr val="FFFF00"/>
                </a:highlight>
                <a:latin typeface="Lucida Console" panose="020B0609040504020204" pitchFamily="49" charset="0"/>
              </a:rPr>
              <a:t>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1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a:t>
            </a:r>
            <a:r>
              <a:rPr lang="en-US" sz="1600" dirty="0">
                <a:latin typeface="Lucida Console" panose="020B0609040504020204" pitchFamily="49" charset="0"/>
              </a:rPr>
              <a:t> #should be "0.0"</a:t>
            </a:r>
          </a:p>
          <a:p>
            <a:pPr lvl="1"/>
            <a:r>
              <a:rPr lang="en-US" sz="1600" dirty="0">
                <a:solidFill>
                  <a:schemeClr val="accent1"/>
                </a:solidFill>
                <a:latin typeface="Lucida Console" panose="020B0609040504020204" pitchFamily="49" charset="0"/>
              </a:rPr>
              <a:t>nan</a:t>
            </a:r>
          </a:p>
          <a:p>
            <a:pPr lvl="1"/>
            <a:endParaRPr lang="en-US" sz="1600" dirty="0">
              <a:solidFill>
                <a:schemeClr val="accent1"/>
              </a:solidFill>
              <a:latin typeface="Lucida Console" panose="020B0609040504020204" pitchFamily="49" charset="0"/>
            </a:endParaRPr>
          </a:p>
          <a:p>
            <a:endParaRPr lang="en-US" sz="1600" dirty="0">
              <a:solidFill>
                <a:schemeClr val="accent1"/>
              </a:solidFill>
              <a:latin typeface="Avenir Book" panose="02000503020000020003" pitchFamily="2" charset="0"/>
            </a:endParaRPr>
          </a:p>
        </p:txBody>
      </p:sp>
      <p:pic>
        <p:nvPicPr>
          <p:cNvPr id="2" name="Picture 1">
            <a:extLst>
              <a:ext uri="{FF2B5EF4-FFF2-40B4-BE49-F238E27FC236}">
                <a16:creationId xmlns:a16="http://schemas.microsoft.com/office/drawing/2014/main" id="{606EECD1-B790-9646-ADE8-7BC2D22DD82D}"/>
              </a:ext>
            </a:extLst>
          </p:cNvPr>
          <p:cNvPicPr>
            <a:picLocks noChangeAspect="1"/>
          </p:cNvPicPr>
          <p:nvPr/>
        </p:nvPicPr>
        <p:blipFill>
          <a:blip r:embed="rId3"/>
          <a:stretch>
            <a:fillRect/>
          </a:stretch>
        </p:blipFill>
        <p:spPr>
          <a:xfrm>
            <a:off x="337052" y="2636906"/>
            <a:ext cx="4176907" cy="4079446"/>
          </a:xfrm>
          <a:prstGeom prst="rect">
            <a:avLst/>
          </a:prstGeom>
        </p:spPr>
      </p:pic>
      <p:sp>
        <p:nvSpPr>
          <p:cNvPr id="4" name="Rounded Rectangular Callout 3">
            <a:extLst>
              <a:ext uri="{FF2B5EF4-FFF2-40B4-BE49-F238E27FC236}">
                <a16:creationId xmlns:a16="http://schemas.microsoft.com/office/drawing/2014/main" id="{66F3DEBF-C8B8-574C-8BAA-DDBBDAA4E86F}"/>
              </a:ext>
            </a:extLst>
          </p:cNvPr>
          <p:cNvSpPr/>
          <p:nvPr/>
        </p:nvSpPr>
        <p:spPr>
          <a:xfrm>
            <a:off x="49428" y="2949870"/>
            <a:ext cx="1668780" cy="646331"/>
          </a:xfrm>
          <a:prstGeom prst="wedgeRoundRectCallout">
            <a:avLst>
              <a:gd name="adj1" fmla="val 66610"/>
              <a:gd name="adj2" fmla="val 3062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Infinity,</a:t>
            </a:r>
          </a:p>
          <a:p>
            <a:pPr algn="ctr"/>
            <a:r>
              <a:rPr lang="en-US" dirty="0" err="1"/>
              <a:t>ackchooually</a:t>
            </a:r>
            <a:r>
              <a:rPr lang="en-US" dirty="0"/>
              <a:t>…</a:t>
            </a:r>
          </a:p>
        </p:txBody>
      </p:sp>
    </p:spTree>
    <p:extLst>
      <p:ext uri="{BB962C8B-B14F-4D97-AF65-F5344CB8AC3E}">
        <p14:creationId xmlns:p14="http://schemas.microsoft.com/office/powerpoint/2010/main" val="1030930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2161104" cy="523220"/>
          </a:xfrm>
          <a:prstGeom prst="rect">
            <a:avLst/>
          </a:prstGeom>
        </p:spPr>
        <p:txBody>
          <a:bodyPr wrap="none">
            <a:spAutoFit/>
          </a:bodyPr>
          <a:lstStyle/>
          <a:p>
            <a:r>
              <a:rPr lang="en-US" sz="2800" b="1" dirty="0" err="1">
                <a:solidFill>
                  <a:srgbClr val="FFFFFF"/>
                </a:solidFill>
                <a:effectLst/>
                <a:latin typeface="Avenir Black" panose="02000503020000020003" pitchFamily="2" charset="0"/>
              </a:rPr>
              <a:t>Webappsec</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976535" cy="1920526"/>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Webapp Attacks</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52246" y="3429000"/>
            <a:ext cx="3976535" cy="646331"/>
          </a:xfrm>
          <a:prstGeom prst="rect">
            <a:avLst/>
          </a:prstGeom>
        </p:spPr>
        <p:txBody>
          <a:bodyPr wrap="square">
            <a:spAutoFit/>
          </a:bodyPr>
          <a:lstStyle/>
          <a:p>
            <a:r>
              <a:rPr lang="en-US" dirty="0">
                <a:solidFill>
                  <a:schemeClr val="bg1"/>
                </a:solidFill>
                <a:latin typeface="Avenir Medium" panose="02000503020000020003" pitchFamily="2" charset="0"/>
              </a:rPr>
              <a:t>This is dangerous. Don't try it at home… in production.</a:t>
            </a:r>
          </a:p>
        </p:txBody>
      </p:sp>
      <p:sp>
        <p:nvSpPr>
          <p:cNvPr id="7" name="Rectangle 6">
            <a:extLst>
              <a:ext uri="{FF2B5EF4-FFF2-40B4-BE49-F238E27FC236}">
                <a16:creationId xmlns:a16="http://schemas.microsoft.com/office/drawing/2014/main" id="{9DB9195C-A755-674B-B124-26C280FC6C2D}"/>
              </a:ext>
            </a:extLst>
          </p:cNvPr>
          <p:cNvSpPr/>
          <p:nvPr/>
        </p:nvSpPr>
        <p:spPr>
          <a:xfrm>
            <a:off x="5197378" y="811497"/>
            <a:ext cx="6627316" cy="5262979"/>
          </a:xfrm>
          <a:prstGeom prst="rect">
            <a:avLst/>
          </a:prstGeom>
        </p:spPr>
        <p:txBody>
          <a:bodyPr wrap="square">
            <a:spAutoFit/>
          </a:bodyPr>
          <a:lstStyle/>
          <a:p>
            <a:r>
              <a:rPr lang="en-US" sz="2400" u="sng" dirty="0">
                <a:solidFill>
                  <a:srgbClr val="FF0000"/>
                </a:solidFill>
                <a:latin typeface="Avenir Book" panose="02000503020000020003" pitchFamily="2" charset="0"/>
              </a:rPr>
              <a:t>Most important take-away from this: Do not test with 'NaN' or 'inf' or '-inf' in production!! </a:t>
            </a:r>
          </a:p>
          <a:p>
            <a:endParaRPr lang="en-US" dirty="0">
              <a:latin typeface="Avenir Book" panose="02000503020000020003" pitchFamily="2" charset="0"/>
            </a:endParaRPr>
          </a:p>
          <a:p>
            <a:r>
              <a:rPr lang="en-US" dirty="0">
                <a:latin typeface="Avenir Book" panose="02000503020000020003" pitchFamily="2" charset="0"/>
              </a:rPr>
              <a:t>Without access to audit code, exploit is blind. </a:t>
            </a:r>
          </a:p>
          <a:p>
            <a:pPr marL="742950" lvl="1" indent="-285750">
              <a:buFont typeface="Arial" panose="020B0604020202020204" pitchFamily="34" charset="0"/>
              <a:buChar char="•"/>
            </a:pPr>
            <a:r>
              <a:rPr lang="en-US" dirty="0">
                <a:latin typeface="Avenir Book" panose="02000503020000020003" pitchFamily="2" charset="0"/>
              </a:rPr>
              <a:t>If the exploit succeeds as expected you will likely have material impact on application behavior. </a:t>
            </a:r>
          </a:p>
          <a:p>
            <a:pPr marL="742950" lvl="1" indent="-285750">
              <a:buFont typeface="Arial" panose="020B0604020202020204" pitchFamily="34" charset="0"/>
              <a:buChar char="•"/>
            </a:pPr>
            <a:r>
              <a:rPr lang="en-US" dirty="0">
                <a:latin typeface="Avenir Book" panose="02000503020000020003" pitchFamily="2" charset="0"/>
              </a:rPr>
              <a:t>If it succeeds, unexpected DoS is a real possibility.</a:t>
            </a:r>
          </a:p>
          <a:p>
            <a:pPr lvl="1"/>
            <a:endParaRPr lang="en-US" dirty="0">
              <a:latin typeface="Avenir Book" panose="02000503020000020003" pitchFamily="2" charset="0"/>
            </a:endParaRPr>
          </a:p>
          <a:p>
            <a:r>
              <a:rPr lang="en-US" dirty="0">
                <a:latin typeface="Avenir Book" panose="02000503020000020003" pitchFamily="2" charset="0"/>
              </a:rPr>
              <a:t>Idempotent requests are less useful. Typically, you’ll only be able to cause a single error unless the application has terrible coding practices (shared state or a very resource intensive operation with disastrous error handling)</a:t>
            </a:r>
          </a:p>
          <a:p>
            <a:endParaRPr lang="en-US" dirty="0">
              <a:latin typeface="Avenir Book" panose="02000503020000020003" pitchFamily="2" charset="0"/>
            </a:endParaRPr>
          </a:p>
          <a:p>
            <a:r>
              <a:rPr lang="en-US" dirty="0">
                <a:latin typeface="Avenir Book" panose="02000503020000020003" pitchFamily="2" charset="0"/>
              </a:rPr>
              <a:t>Ideal attack candidates involve business logic sensitive numeric processing, multiple users, or permissions.</a:t>
            </a:r>
          </a:p>
          <a:p>
            <a:endParaRPr lang="en-US" dirty="0">
              <a:latin typeface="Avenir Book" panose="02000503020000020003" pitchFamily="2" charset="0"/>
            </a:endParaRPr>
          </a:p>
          <a:p>
            <a:r>
              <a:rPr lang="en-US" dirty="0">
                <a:latin typeface="Avenir Book" panose="02000503020000020003" pitchFamily="2" charset="0"/>
              </a:rPr>
              <a:t>However, there is some behavioral testing you can do safely to identify potential attack surface.</a:t>
            </a:r>
          </a:p>
        </p:txBody>
      </p:sp>
      <p:pic>
        <p:nvPicPr>
          <p:cNvPr id="1026" name="Picture 2" descr="See the source image">
            <a:extLst>
              <a:ext uri="{FF2B5EF4-FFF2-40B4-BE49-F238E27FC236}">
                <a16:creationId xmlns:a16="http://schemas.microsoft.com/office/drawing/2014/main" id="{363AAC2F-2F76-EF44-83E7-137442B86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4275438"/>
            <a:ext cx="4483615" cy="2582562"/>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a:extLst>
              <a:ext uri="{FF2B5EF4-FFF2-40B4-BE49-F238E27FC236}">
                <a16:creationId xmlns:a16="http://schemas.microsoft.com/office/drawing/2014/main" id="{B4002537-AED5-8347-A286-E86D51F37DA4}"/>
              </a:ext>
            </a:extLst>
          </p:cNvPr>
          <p:cNvSpPr/>
          <p:nvPr/>
        </p:nvSpPr>
        <p:spPr>
          <a:xfrm>
            <a:off x="3129280" y="3907086"/>
            <a:ext cx="1668780" cy="1000696"/>
          </a:xfrm>
          <a:prstGeom prst="wedgeRoundRectCallout">
            <a:avLst>
              <a:gd name="adj1" fmla="val -33847"/>
              <a:gd name="adj2" fmla="val 779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No one messes with me in prod!</a:t>
            </a:r>
          </a:p>
        </p:txBody>
      </p:sp>
    </p:spTree>
    <p:extLst>
      <p:ext uri="{BB962C8B-B14F-4D97-AF65-F5344CB8AC3E}">
        <p14:creationId xmlns:p14="http://schemas.microsoft.com/office/powerpoint/2010/main" val="2661363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801823" cy="523220"/>
          </a:xfrm>
          <a:prstGeom prst="rect">
            <a:avLst/>
          </a:prstGeom>
        </p:spPr>
        <p:txBody>
          <a:bodyPr wrap="none">
            <a:spAutoFit/>
          </a:bodyPr>
          <a:lstStyle/>
          <a:p>
            <a:r>
              <a:rPr lang="en-US" sz="2800" b="1" dirty="0">
                <a:solidFill>
                  <a:srgbClr val="FFFFFF"/>
                </a:solidFill>
                <a:latin typeface="Avenir Black" panose="02000503020000020003" pitchFamily="2" charset="0"/>
              </a:rPr>
              <a:t>Is it</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824338" cy="1034129"/>
          </a:xfrm>
          <a:prstGeom prst="rect">
            <a:avLst/>
          </a:prstGeom>
        </p:spPr>
        <p:txBody>
          <a:bodyPr wrap="square" anchor="t">
            <a:spAutoFit/>
          </a:bodyPr>
          <a:lstStyle/>
          <a:p>
            <a:pPr>
              <a:lnSpc>
                <a:spcPct val="80000"/>
              </a:lnSpc>
            </a:pPr>
            <a:r>
              <a:rPr lang="en-US" sz="7200" b="1" dirty="0">
                <a:solidFill>
                  <a:srgbClr val="FFFFFF"/>
                </a:solidFill>
                <a:effectLst/>
                <a:latin typeface="Avenir Black" panose="02000503020000020003" pitchFamily="2" charset="0"/>
              </a:rPr>
              <a:t>Python?</a:t>
            </a: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369332"/>
          </a:xfrm>
          <a:prstGeom prst="rect">
            <a:avLst/>
          </a:prstGeom>
        </p:spPr>
        <p:txBody>
          <a:bodyPr wrap="square">
            <a:spAutoFit/>
          </a:bodyPr>
          <a:lstStyle/>
          <a:p>
            <a:r>
              <a:rPr lang="en-US" dirty="0">
                <a:solidFill>
                  <a:schemeClr val="bg1"/>
                </a:solidFill>
                <a:latin typeface="Avenir Medium" panose="02000503020000020003" pitchFamily="2" charset="0"/>
              </a:rPr>
              <a:t>WebApp Attack Surface Discovery</a:t>
            </a:r>
          </a:p>
        </p:txBody>
      </p:sp>
      <p:sp>
        <p:nvSpPr>
          <p:cNvPr id="7" name="Rectangle 6">
            <a:extLst>
              <a:ext uri="{FF2B5EF4-FFF2-40B4-BE49-F238E27FC236}">
                <a16:creationId xmlns:a16="http://schemas.microsoft.com/office/drawing/2014/main" id="{EC23CDB2-86C8-484C-8D6B-513238EB0156}"/>
              </a:ext>
            </a:extLst>
          </p:cNvPr>
          <p:cNvSpPr/>
          <p:nvPr/>
        </p:nvSpPr>
        <p:spPr>
          <a:xfrm>
            <a:off x="5105938" y="1522461"/>
            <a:ext cx="6275070" cy="4154984"/>
          </a:xfrm>
          <a:prstGeom prst="rect">
            <a:avLst/>
          </a:prstGeom>
        </p:spPr>
        <p:txBody>
          <a:bodyPr wrap="square">
            <a:spAutoFit/>
          </a:bodyPr>
          <a:lstStyle/>
          <a:p>
            <a:r>
              <a:rPr lang="en-US" sz="2400" dirty="0">
                <a:latin typeface="Avenir Book" panose="02000503020000020003" pitchFamily="2" charset="0"/>
              </a:rPr>
              <a:t>Indicators of Python</a:t>
            </a:r>
          </a:p>
          <a:p>
            <a:endParaRPr lang="en-US" sz="2400" dirty="0">
              <a:latin typeface="Avenir Book" panose="02000503020000020003" pitchFamily="2" charset="0"/>
            </a:endParaRPr>
          </a:p>
          <a:p>
            <a:pPr marL="742950" lvl="1" indent="-285750">
              <a:buFont typeface="Arial" panose="020B0604020202020204" pitchFamily="34" charset="0"/>
              <a:buChar char="•"/>
            </a:pPr>
            <a:r>
              <a:rPr lang="en-US" sz="2400" dirty="0">
                <a:latin typeface="Avenir Book" panose="02000503020000020003" pitchFamily="2" charset="0"/>
              </a:rPr>
              <a:t>Lucky Duck! Server Header Keywords:</a:t>
            </a:r>
          </a:p>
          <a:p>
            <a:pPr marL="1200150" lvl="2" indent="-285750">
              <a:buFont typeface="Arial" panose="020B0604020202020204" pitchFamily="34" charset="0"/>
              <a:buChar char="•"/>
            </a:pPr>
            <a:r>
              <a:rPr lang="en-US" sz="2400" dirty="0">
                <a:latin typeface="Avenir Book" panose="02000503020000020003" pitchFamily="2" charset="0"/>
              </a:rPr>
              <a:t>"</a:t>
            </a:r>
            <a:r>
              <a:rPr lang="en-US" sz="2400" dirty="0" err="1">
                <a:latin typeface="Lucida Console" panose="020B0609040504020204" pitchFamily="49" charset="0"/>
              </a:rPr>
              <a:t>gunicorn</a:t>
            </a:r>
            <a:r>
              <a:rPr lang="en-US" sz="2400" dirty="0">
                <a:latin typeface="Avenir Book" panose="02000503020000020003" pitchFamily="2" charset="0"/>
              </a:rPr>
              <a:t>", "</a:t>
            </a:r>
            <a:r>
              <a:rPr lang="en-US" sz="2400" dirty="0" err="1">
                <a:latin typeface="Lucida Console" panose="020B0609040504020204" pitchFamily="49" charset="0"/>
              </a:rPr>
              <a:t>wsgi</a:t>
            </a:r>
            <a:r>
              <a:rPr lang="en-US" sz="2400" dirty="0">
                <a:latin typeface="Avenir Book" panose="02000503020000020003" pitchFamily="2" charset="0"/>
              </a:rPr>
              <a:t>", "</a:t>
            </a:r>
            <a:r>
              <a:rPr lang="en-US" sz="2400" dirty="0">
                <a:latin typeface="Lucida Console" panose="020B0609040504020204" pitchFamily="49" charset="0"/>
              </a:rPr>
              <a:t>cherry</a:t>
            </a:r>
            <a:r>
              <a:rPr lang="en-US" sz="2400" dirty="0">
                <a:latin typeface="Avenir Book" panose="02000503020000020003" pitchFamily="2" charset="0"/>
              </a:rPr>
              <a:t>", "</a:t>
            </a:r>
            <a:r>
              <a:rPr lang="en-US" sz="2400" dirty="0">
                <a:latin typeface="Lucida Console" panose="020B0609040504020204" pitchFamily="49" charset="0"/>
              </a:rPr>
              <a:t>twisted</a:t>
            </a:r>
            <a:r>
              <a:rPr lang="en-US" sz="2400" dirty="0">
                <a:latin typeface="Avenir Book" panose="02000503020000020003" pitchFamily="2" charset="0"/>
              </a:rPr>
              <a:t>", </a:t>
            </a:r>
            <a:r>
              <a:rPr lang="en-US" sz="2400" dirty="0" err="1">
                <a:latin typeface="Avenir Book" panose="02000503020000020003" pitchFamily="2" charset="0"/>
              </a:rPr>
              <a:t>etc</a:t>
            </a:r>
            <a:r>
              <a:rPr lang="en-US" sz="2400" dirty="0">
                <a:latin typeface="Avenir Book" panose="02000503020000020003" pitchFamily="2" charset="0"/>
              </a:rPr>
              <a:t>…</a:t>
            </a:r>
          </a:p>
          <a:p>
            <a:pPr lvl="2"/>
            <a:endParaRPr lang="en-US" sz="2400" dirty="0">
              <a:latin typeface="Avenir Book" panose="02000503020000020003" pitchFamily="2" charset="0"/>
            </a:endParaRPr>
          </a:p>
          <a:p>
            <a:pPr marL="742950" lvl="1" indent="-285750">
              <a:buFont typeface="Arial" panose="020B0604020202020204" pitchFamily="34" charset="0"/>
              <a:buChar char="•"/>
            </a:pPr>
            <a:r>
              <a:rPr lang="en-US" sz="2400" dirty="0">
                <a:latin typeface="Avenir Book" panose="02000503020000020003" pitchFamily="2" charset="0"/>
              </a:rPr>
              <a:t>Error behaviors:</a:t>
            </a:r>
          </a:p>
          <a:p>
            <a:pPr marL="1200150" lvl="2" indent="-285750">
              <a:buFont typeface="Arial" panose="020B0604020202020204" pitchFamily="34" charset="0"/>
              <a:buChar char="•"/>
            </a:pPr>
            <a:r>
              <a:rPr lang="en-US" sz="2400" dirty="0">
                <a:latin typeface="Avenir Book" panose="02000503020000020003" pitchFamily="2" charset="0"/>
              </a:rPr>
              <a:t>Framework response templates</a:t>
            </a:r>
          </a:p>
          <a:p>
            <a:pPr marL="1200150" lvl="2" indent="-285750">
              <a:buFont typeface="Arial" panose="020B0604020202020204" pitchFamily="34" charset="0"/>
              <a:buChar char="•"/>
            </a:pPr>
            <a:r>
              <a:rPr lang="en-US" sz="2400" dirty="0">
                <a:latin typeface="Avenir Book" panose="02000503020000020003" pitchFamily="2" charset="0"/>
              </a:rPr>
              <a:t>Stack-traces and helpful messages</a:t>
            </a:r>
          </a:p>
          <a:p>
            <a:pPr lvl="2"/>
            <a:endParaRPr lang="en-US" sz="2400" dirty="0">
              <a:latin typeface="Avenir Book" panose="02000503020000020003" pitchFamily="2" charset="0"/>
            </a:endParaRPr>
          </a:p>
          <a:p>
            <a:pPr marL="742950" lvl="1" indent="-285750">
              <a:buFont typeface="Arial" panose="020B0604020202020204" pitchFamily="34" charset="0"/>
              <a:buChar char="•"/>
            </a:pPr>
            <a:r>
              <a:rPr lang="en-US" sz="2400" dirty="0">
                <a:latin typeface="Avenir Book" panose="02000503020000020003" pitchFamily="2" charset="0"/>
              </a:rPr>
              <a:t>Predictable Resource Locations</a:t>
            </a:r>
          </a:p>
        </p:txBody>
      </p:sp>
      <p:pic>
        <p:nvPicPr>
          <p:cNvPr id="2050" name="Picture 2" descr="See the source image">
            <a:extLst>
              <a:ext uri="{FF2B5EF4-FFF2-40B4-BE49-F238E27FC236}">
                <a16:creationId xmlns:a16="http://schemas.microsoft.com/office/drawing/2014/main" id="{35FEEA47-8AB1-4745-844E-295DA3593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95" y="3122111"/>
            <a:ext cx="2895045" cy="3607324"/>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ular Callout 11">
            <a:extLst>
              <a:ext uri="{FF2B5EF4-FFF2-40B4-BE49-F238E27FC236}">
                <a16:creationId xmlns:a16="http://schemas.microsoft.com/office/drawing/2014/main" id="{20F205D6-2D0D-7542-A38D-3D949A956CC3}"/>
              </a:ext>
            </a:extLst>
          </p:cNvPr>
          <p:cNvSpPr/>
          <p:nvPr/>
        </p:nvSpPr>
        <p:spPr>
          <a:xfrm>
            <a:off x="3129280" y="3907086"/>
            <a:ext cx="1492147" cy="1000696"/>
          </a:xfrm>
          <a:prstGeom prst="wedgeRoundRectCallout">
            <a:avLst>
              <a:gd name="adj1" fmla="val -75313"/>
              <a:gd name="adj2" fmla="val -3569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Smells like one lucky duck!</a:t>
            </a:r>
          </a:p>
        </p:txBody>
      </p:sp>
    </p:spTree>
    <p:extLst>
      <p:ext uri="{BB962C8B-B14F-4D97-AF65-F5344CB8AC3E}">
        <p14:creationId xmlns:p14="http://schemas.microsoft.com/office/powerpoint/2010/main" val="361820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1919115" cy="523220"/>
          </a:xfrm>
          <a:prstGeom prst="rect">
            <a:avLst/>
          </a:prstGeom>
        </p:spPr>
        <p:txBody>
          <a:bodyPr wrap="none">
            <a:spAutoFit/>
          </a:bodyPr>
          <a:lstStyle/>
          <a:p>
            <a:r>
              <a:rPr lang="en-US" sz="2800" b="1" dirty="0">
                <a:solidFill>
                  <a:srgbClr val="FFFFFF"/>
                </a:solidFill>
                <a:latin typeface="Avenir Black" panose="02000503020000020003" pitchFamily="2" charset="0"/>
              </a:rPr>
              <a:t>Candidate</a:t>
            </a:r>
          </a:p>
        </p:txBody>
      </p:sp>
      <p:sp>
        <p:nvSpPr>
          <p:cNvPr id="6" name="Rectangle 5">
            <a:extLst>
              <a:ext uri="{FF2B5EF4-FFF2-40B4-BE49-F238E27FC236}">
                <a16:creationId xmlns:a16="http://schemas.microsoft.com/office/drawing/2014/main" id="{3F24C1DC-C257-C34B-9F86-74371AD47639}"/>
              </a:ext>
            </a:extLst>
          </p:cNvPr>
          <p:cNvSpPr/>
          <p:nvPr/>
        </p:nvSpPr>
        <p:spPr>
          <a:xfrm>
            <a:off x="352246" y="1521254"/>
            <a:ext cx="4662252"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Vars</a:t>
            </a:r>
            <a:endParaRPr lang="en-US" sz="7200" b="1" dirty="0">
              <a:solidFill>
                <a:srgbClr val="FFFFFF"/>
              </a:solidFill>
              <a:effectLst/>
              <a:latin typeface="Avenir Black" panose="02000503020000020003" pitchFamily="2" charset="0"/>
            </a:endParaRPr>
          </a:p>
        </p:txBody>
      </p:sp>
      <p:sp>
        <p:nvSpPr>
          <p:cNvPr id="7" name="Rectangle 6">
            <a:extLst>
              <a:ext uri="{FF2B5EF4-FFF2-40B4-BE49-F238E27FC236}">
                <a16:creationId xmlns:a16="http://schemas.microsoft.com/office/drawing/2014/main" id="{83068F4A-03AB-A24C-8CEC-2C28A8B789B1}"/>
              </a:ext>
            </a:extLst>
          </p:cNvPr>
          <p:cNvSpPr/>
          <p:nvPr/>
        </p:nvSpPr>
        <p:spPr>
          <a:xfrm>
            <a:off x="5093316" y="1127667"/>
            <a:ext cx="6642376" cy="5016758"/>
          </a:xfrm>
          <a:prstGeom prst="rect">
            <a:avLst/>
          </a:prstGeom>
        </p:spPr>
        <p:txBody>
          <a:bodyPr wrap="square">
            <a:spAutoFit/>
          </a:bodyPr>
          <a:lstStyle/>
          <a:p>
            <a:r>
              <a:rPr lang="en-US" sz="2000" dirty="0">
                <a:latin typeface="Avenir Book" panose="02000503020000020003" pitchFamily="2" charset="0"/>
              </a:rPr>
              <a:t>Good - Float-like Strings</a:t>
            </a:r>
          </a:p>
          <a:p>
            <a:pPr lvl="1"/>
            <a:r>
              <a:rPr lang="en-US" sz="2000" dirty="0">
                <a:latin typeface="Avenir Book" panose="02000503020000020003" pitchFamily="2" charset="0"/>
              </a:rPr>
              <a:t>Things that look like floats probably end up as floats. However, higher likelihood of validation as such. </a:t>
            </a:r>
          </a:p>
          <a:p>
            <a:pPr lvl="1"/>
            <a:endParaRPr lang="en-US" sz="2000" dirty="0">
              <a:latin typeface="Avenir Book" panose="02000503020000020003" pitchFamily="2" charset="0"/>
            </a:endParaRPr>
          </a:p>
          <a:p>
            <a:r>
              <a:rPr lang="en-US" sz="2000" dirty="0">
                <a:latin typeface="Avenir Book" panose="02000503020000020003" pitchFamily="2" charset="0"/>
              </a:rPr>
              <a:t>Better - Integer-like Strings</a:t>
            </a:r>
          </a:p>
          <a:p>
            <a:pPr lvl="1"/>
            <a:r>
              <a:rPr lang="en-US" sz="2000" dirty="0">
                <a:latin typeface="Avenir Book" panose="02000503020000020003" pitchFamily="2" charset="0"/>
              </a:rPr>
              <a:t>Developer assumes that use case is clearly integer therefore data IS an integer. If the integer-like string ends up as a float, it is unlikely it was properly validated as such, e.g., </a:t>
            </a:r>
            <a:r>
              <a:rPr lang="en-US" sz="2000" dirty="0" err="1">
                <a:latin typeface="Lucida Console" panose="020B0609040504020204" pitchFamily="49" charset="0"/>
              </a:rPr>
              <a:t>isInt</a:t>
            </a:r>
            <a:r>
              <a:rPr lang="en-US" sz="2000" dirty="0">
                <a:latin typeface="Lucida Console" panose="020B0609040504020204" pitchFamily="49" charset="0"/>
              </a:rPr>
              <a:t>()</a:t>
            </a:r>
            <a:r>
              <a:rPr lang="en-US" sz="2000" dirty="0">
                <a:latin typeface="Avenir Book" panose="02000503020000020003" pitchFamily="2" charset="0"/>
              </a:rPr>
              <a:t>, </a:t>
            </a:r>
            <a:r>
              <a:rPr lang="en-US" sz="2000" dirty="0" err="1">
                <a:latin typeface="Lucida Console" panose="020B0609040504020204" pitchFamily="49" charset="0"/>
              </a:rPr>
              <a:t>isNan</a:t>
            </a:r>
            <a:r>
              <a:rPr lang="en-US" sz="2000" dirty="0">
                <a:latin typeface="Lucida Console" panose="020B0609040504020204" pitchFamily="49" charset="0"/>
              </a:rPr>
              <a:t>() </a:t>
            </a:r>
            <a:r>
              <a:rPr lang="en-US" sz="2000" dirty="0">
                <a:latin typeface="Avenir Book" panose="02000503020000020003" pitchFamily="2" charset="0"/>
              </a:rPr>
              <a:t>etc.</a:t>
            </a:r>
          </a:p>
          <a:p>
            <a:pPr lvl="1"/>
            <a:endParaRPr lang="en-US" sz="2000" dirty="0">
              <a:latin typeface="Avenir Book" panose="02000503020000020003" pitchFamily="2" charset="0"/>
            </a:endParaRPr>
          </a:p>
          <a:p>
            <a:r>
              <a:rPr lang="en-US" sz="2000" dirty="0">
                <a:latin typeface="Avenir Book" panose="02000503020000020003" pitchFamily="2" charset="0"/>
              </a:rPr>
              <a:t>Best - Implicit Numeric Types</a:t>
            </a:r>
          </a:p>
          <a:p>
            <a:pPr lvl="1"/>
            <a:r>
              <a:rPr lang="en-US" sz="2000" dirty="0">
                <a:latin typeface="Avenir Book" panose="02000503020000020003" pitchFamily="2" charset="0"/>
              </a:rPr>
              <a:t>Requests bodies that contain pseudo types, e.g., JSON, often are transparently interpreted those types. Meaning any numeric can be forced into being a float unless the application code specifically prevents it through validation.</a:t>
            </a:r>
          </a:p>
        </p:txBody>
      </p:sp>
      <p:sp>
        <p:nvSpPr>
          <p:cNvPr id="12" name="Rectangle 11">
            <a:extLst>
              <a:ext uri="{FF2B5EF4-FFF2-40B4-BE49-F238E27FC236}">
                <a16:creationId xmlns:a16="http://schemas.microsoft.com/office/drawing/2014/main" id="{3A10A3B0-7B60-8A44-B092-A9D23BA71BF0}"/>
              </a:ext>
            </a:extLst>
          </p:cNvPr>
          <p:cNvSpPr/>
          <p:nvPr/>
        </p:nvSpPr>
        <p:spPr>
          <a:xfrm>
            <a:off x="352246" y="2348805"/>
            <a:ext cx="3976535" cy="646331"/>
          </a:xfrm>
          <a:prstGeom prst="rect">
            <a:avLst/>
          </a:prstGeom>
        </p:spPr>
        <p:txBody>
          <a:bodyPr wrap="square">
            <a:spAutoFit/>
          </a:bodyPr>
          <a:lstStyle/>
          <a:p>
            <a:r>
              <a:rPr lang="en-US" dirty="0">
                <a:solidFill>
                  <a:schemeClr val="bg1"/>
                </a:solidFill>
                <a:latin typeface="Avenir Medium" panose="02000503020000020003" pitchFamily="2" charset="0"/>
              </a:rPr>
              <a:t>You can get better mileage for certain types of variables.</a:t>
            </a:r>
            <a:endParaRPr lang="en-US" dirty="0">
              <a:solidFill>
                <a:schemeClr val="bg1"/>
              </a:solidFill>
            </a:endParaRPr>
          </a:p>
        </p:txBody>
      </p:sp>
      <p:pic>
        <p:nvPicPr>
          <p:cNvPr id="3074" name="Picture 2" descr="See the source image">
            <a:extLst>
              <a:ext uri="{FF2B5EF4-FFF2-40B4-BE49-F238E27FC236}">
                <a16:creationId xmlns:a16="http://schemas.microsoft.com/office/drawing/2014/main" id="{C7E75FE7-E1AB-4243-857F-9AAFAC81F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184" y="4534014"/>
            <a:ext cx="4348764" cy="2174382"/>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a:extLst>
              <a:ext uri="{FF2B5EF4-FFF2-40B4-BE49-F238E27FC236}">
                <a16:creationId xmlns:a16="http://schemas.microsoft.com/office/drawing/2014/main" id="{D81FBB42-CAB7-B24A-9556-4E20B5B25D7E}"/>
              </a:ext>
            </a:extLst>
          </p:cNvPr>
          <p:cNvSpPr/>
          <p:nvPr/>
        </p:nvSpPr>
        <p:spPr>
          <a:xfrm>
            <a:off x="352246" y="3973071"/>
            <a:ext cx="2564951" cy="1000696"/>
          </a:xfrm>
          <a:prstGeom prst="wedgeRoundRectCallout">
            <a:avLst>
              <a:gd name="adj1" fmla="val 57651"/>
              <a:gd name="adj2" fmla="val 742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There's treasure all over the place if you know where to look!</a:t>
            </a:r>
          </a:p>
        </p:txBody>
      </p:sp>
    </p:spTree>
    <p:extLst>
      <p:ext uri="{BB962C8B-B14F-4D97-AF65-F5344CB8AC3E}">
        <p14:creationId xmlns:p14="http://schemas.microsoft.com/office/powerpoint/2010/main" val="2610946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2497800" cy="523220"/>
          </a:xfrm>
          <a:prstGeom prst="rect">
            <a:avLst/>
          </a:prstGeom>
        </p:spPr>
        <p:txBody>
          <a:bodyPr wrap="none">
            <a:spAutoFit/>
          </a:bodyPr>
          <a:lstStyle/>
          <a:p>
            <a:r>
              <a:rPr lang="en-US" sz="2800" b="1" dirty="0">
                <a:solidFill>
                  <a:srgbClr val="FFFFFF"/>
                </a:solidFill>
                <a:effectLst/>
                <a:latin typeface="Avenir Black" panose="02000503020000020003" pitchFamily="2" charset="0"/>
              </a:rPr>
              <a:t>Int | Float-like</a:t>
            </a: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976535"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Strings</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52246" y="2455388"/>
            <a:ext cx="3976535" cy="646331"/>
          </a:xfrm>
          <a:prstGeom prst="rect">
            <a:avLst/>
          </a:prstGeom>
        </p:spPr>
        <p:txBody>
          <a:bodyPr wrap="square">
            <a:spAutoFit/>
          </a:bodyPr>
          <a:lstStyle/>
          <a:p>
            <a:r>
              <a:rPr lang="en-US" dirty="0">
                <a:solidFill>
                  <a:schemeClr val="bg1"/>
                </a:solidFill>
                <a:latin typeface="Avenir Medium" panose="02000503020000020003" pitchFamily="2" charset="0"/>
              </a:rPr>
              <a:t>Casting is universal in all webapps, so there are a lot of false positives.</a:t>
            </a:r>
          </a:p>
        </p:txBody>
      </p:sp>
      <p:sp>
        <p:nvSpPr>
          <p:cNvPr id="7" name="Rectangle 6">
            <a:extLst>
              <a:ext uri="{FF2B5EF4-FFF2-40B4-BE49-F238E27FC236}">
                <a16:creationId xmlns:a16="http://schemas.microsoft.com/office/drawing/2014/main" id="{9DB9195C-A755-674B-B124-26C280FC6C2D}"/>
              </a:ext>
            </a:extLst>
          </p:cNvPr>
          <p:cNvSpPr/>
          <p:nvPr/>
        </p:nvSpPr>
        <p:spPr>
          <a:xfrm>
            <a:off x="5110881" y="231051"/>
            <a:ext cx="6627316" cy="6463308"/>
          </a:xfrm>
          <a:prstGeom prst="rect">
            <a:avLst/>
          </a:prstGeom>
        </p:spPr>
        <p:txBody>
          <a:bodyPr wrap="square">
            <a:spAutoFit/>
          </a:bodyPr>
          <a:lstStyle/>
          <a:p>
            <a:r>
              <a:rPr lang="en-US" dirty="0">
                <a:latin typeface="Avenir Book" panose="02000503020000020003" pitchFamily="2" charset="0"/>
              </a:rPr>
              <a:t>Remember, </a:t>
            </a:r>
            <a:r>
              <a:rPr lang="en-US" u="sng" dirty="0">
                <a:latin typeface="Avenir Book" panose="02000503020000020003" pitchFamily="2" charset="0"/>
              </a:rPr>
              <a:t>everything</a:t>
            </a:r>
            <a:r>
              <a:rPr lang="en-US" dirty="0">
                <a:latin typeface="Avenir Book" panose="02000503020000020003" pitchFamily="2" charset="0"/>
              </a:rPr>
              <a:t> in an HTTP/HTTPS request starts as a string, so our valid attack surface always involves casting, either implicitly or explicitly. We need to eliminate time wasters, like when input remains a string or is cast to int.</a:t>
            </a:r>
            <a:br>
              <a:rPr lang="en-US" dirty="0">
                <a:latin typeface="Avenir Book" panose="02000503020000020003" pitchFamily="2" charset="0"/>
              </a:rPr>
            </a:b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Submit values that should error if input is being cast to numeric type but not if input remains string:</a:t>
            </a:r>
          </a:p>
          <a:p>
            <a:pPr marL="1200150" lvl="2" indent="-285750">
              <a:buFont typeface="Arial" panose="020B0604020202020204" pitchFamily="34" charset="0"/>
              <a:buChar char="•"/>
            </a:pPr>
            <a:r>
              <a:rPr lang="en-US" dirty="0">
                <a:latin typeface="Avenir Book" panose="02000503020000020003" pitchFamily="2" charset="0"/>
              </a:rPr>
              <a:t>Math operations should error </a:t>
            </a:r>
            <a:r>
              <a:rPr lang="en-US" dirty="0"/>
              <a:t>( </a:t>
            </a:r>
            <a:r>
              <a:rPr lang="en-US" dirty="0">
                <a:latin typeface="Lucida Console" panose="020B0609040504020204" pitchFamily="49" charset="0"/>
              </a:rPr>
              <a:t>1*1</a:t>
            </a:r>
            <a:r>
              <a:rPr lang="en-US" dirty="0"/>
              <a:t>, </a:t>
            </a:r>
            <a:r>
              <a:rPr lang="en-US" dirty="0">
                <a:latin typeface="Lucida Console" panose="020B0609040504020204" pitchFamily="49" charset="0"/>
              </a:rPr>
              <a:t>1-1</a:t>
            </a:r>
            <a:r>
              <a:rPr lang="en-US" dirty="0"/>
              <a:t>, </a:t>
            </a:r>
            <a:r>
              <a:rPr lang="en-US" dirty="0">
                <a:latin typeface="Lucida Console" panose="020B0609040504020204" pitchFamily="49" charset="0"/>
              </a:rPr>
              <a:t>1/1</a:t>
            </a:r>
            <a:r>
              <a:rPr lang="en-US" dirty="0"/>
              <a:t>, </a:t>
            </a:r>
            <a:r>
              <a:rPr lang="en-US" dirty="0">
                <a:latin typeface="Avenir Book" panose="02000503020000020003" pitchFamily="2" charset="0"/>
              </a:rPr>
              <a:t>etc.) </a:t>
            </a:r>
          </a:p>
          <a:p>
            <a:pPr marL="1200150" lvl="2" indent="-285750">
              <a:buFont typeface="Arial" panose="020B0604020202020204" pitchFamily="34" charset="0"/>
              <a:buChar char="•"/>
            </a:pPr>
            <a:r>
              <a:rPr lang="en-US" dirty="0">
                <a:latin typeface="Avenir Book" panose="02000503020000020003" pitchFamily="2" charset="0"/>
              </a:rPr>
              <a:t>Logic operations should error </a:t>
            </a:r>
            <a:r>
              <a:rPr lang="en-US" dirty="0"/>
              <a:t>( </a:t>
            </a:r>
            <a:r>
              <a:rPr lang="en-US" dirty="0">
                <a:latin typeface="Lucida Console" panose="020B0609040504020204" pitchFamily="49" charset="0"/>
              </a:rPr>
              <a:t>1=1</a:t>
            </a:r>
            <a:r>
              <a:rPr lang="en-US" dirty="0"/>
              <a:t>, </a:t>
            </a:r>
            <a:r>
              <a:rPr lang="en-US" dirty="0">
                <a:latin typeface="Lucida Console" panose="020B0609040504020204" pitchFamily="49" charset="0"/>
              </a:rPr>
              <a:t>1|1</a:t>
            </a:r>
            <a:r>
              <a:rPr lang="en-US" dirty="0"/>
              <a:t>, </a:t>
            </a:r>
            <a:r>
              <a:rPr lang="en-US" dirty="0">
                <a:latin typeface="Lucida Console" panose="020B0609040504020204" pitchFamily="49" charset="0"/>
              </a:rPr>
              <a:t>1&amp;1</a:t>
            </a:r>
            <a:r>
              <a:rPr lang="en-US" dirty="0"/>
              <a:t>, </a:t>
            </a:r>
            <a:r>
              <a:rPr lang="en-US" dirty="0">
                <a:latin typeface="Avenir Book" panose="02000503020000020003" pitchFamily="2" charset="0"/>
              </a:rPr>
              <a:t>etc.)</a:t>
            </a:r>
          </a:p>
          <a:p>
            <a:pPr marL="1200150" lvl="2" indent="-285750">
              <a:buFont typeface="Arial" panose="020B0604020202020204" pitchFamily="34" charset="0"/>
              <a:buChar char="•"/>
            </a:pPr>
            <a:r>
              <a:rPr lang="en-US" dirty="0">
                <a:latin typeface="Avenir Book" panose="02000503020000020003" pitchFamily="2" charset="0"/>
              </a:rPr>
              <a:t>The one exception here is if the string input is vulnerable to SQLi or similar. Rule that out first.</a:t>
            </a:r>
          </a:p>
          <a:p>
            <a:pPr marL="514350" indent="-514350">
              <a:buFont typeface="+mj-lt"/>
              <a:buAutoNum type="arabicPeriod"/>
            </a:pPr>
            <a:r>
              <a:rPr lang="en-US" dirty="0">
                <a:latin typeface="Avenir Book" panose="02000503020000020003" pitchFamily="2" charset="0"/>
              </a:rPr>
              <a:t>Submit values that should error if string is cast to integer, ideally ones that look different but are equivalent to the originally observed input value:</a:t>
            </a:r>
          </a:p>
          <a:p>
            <a:pPr marL="1200150" lvl="2" indent="-285750">
              <a:buFont typeface="Arial" panose="020B0604020202020204" pitchFamily="34" charset="0"/>
              <a:buChar char="•"/>
            </a:pPr>
            <a:r>
              <a:rPr lang="en-US" dirty="0">
                <a:latin typeface="Avenir Book" panose="02000503020000020003" pitchFamily="2" charset="0"/>
              </a:rPr>
              <a:t>Decimals:</a:t>
            </a:r>
            <a:r>
              <a:rPr lang="en-US" dirty="0"/>
              <a:t> 1 -&gt; 1.00</a:t>
            </a:r>
          </a:p>
          <a:p>
            <a:pPr marL="1200150" lvl="2" indent="-285750">
              <a:buFont typeface="Arial" panose="020B0604020202020204" pitchFamily="34" charset="0"/>
              <a:buChar char="•"/>
            </a:pPr>
            <a:r>
              <a:rPr lang="en-US" dirty="0">
                <a:latin typeface="Avenir Book" panose="02000503020000020003" pitchFamily="2" charset="0"/>
              </a:rPr>
              <a:t>Exponents: </a:t>
            </a:r>
            <a:r>
              <a:rPr lang="en-US" dirty="0"/>
              <a:t>1 -&gt; 1e0</a:t>
            </a:r>
          </a:p>
          <a:p>
            <a:pPr marL="514350" indent="-514350">
              <a:buFont typeface="+mj-lt"/>
              <a:buAutoNum type="arabicPeriod"/>
            </a:pPr>
            <a:r>
              <a:rPr lang="en-US" dirty="0">
                <a:latin typeface="Avenir Book" panose="02000503020000020003" pitchFamily="2" charset="0"/>
              </a:rPr>
              <a:t>Additional confirmation input is processed as float through equivalent values:</a:t>
            </a:r>
          </a:p>
          <a:p>
            <a:pPr marL="1200150" lvl="2" indent="-285750">
              <a:buFont typeface="Arial" panose="020B0604020202020204" pitchFamily="34" charset="0"/>
              <a:buChar char="•"/>
            </a:pPr>
            <a:r>
              <a:rPr lang="en-US" dirty="0">
                <a:latin typeface="Avenir Book" panose="02000503020000020003" pitchFamily="2" charset="0"/>
              </a:rPr>
              <a:t>Equivalence: </a:t>
            </a:r>
            <a:r>
              <a:rPr lang="en-US" dirty="0">
                <a:latin typeface="Lucida Console" panose="020B0609040504020204" pitchFamily="49" charset="0"/>
              </a:rPr>
              <a:t>1 = 1.0 = 0.1e1 = 0.01e2 = 10e-1 != 0.01e1</a:t>
            </a:r>
          </a:p>
          <a:p>
            <a:pPr marL="1200150" lvl="2" indent="-285750">
              <a:buFont typeface="Arial" panose="020B0604020202020204" pitchFamily="34" charset="0"/>
              <a:buChar char="•"/>
            </a:pPr>
            <a:r>
              <a:rPr lang="en-US" dirty="0">
                <a:latin typeface="Avenir Book" panose="02000503020000020003" pitchFamily="2" charset="0"/>
              </a:rPr>
              <a:t>Input value visible in response</a:t>
            </a:r>
          </a:p>
          <a:p>
            <a:pPr marL="1200150" lvl="2" indent="-285750">
              <a:buFont typeface="Arial" panose="020B0604020202020204" pitchFamily="34" charset="0"/>
              <a:buChar char="•"/>
            </a:pPr>
            <a:r>
              <a:rPr lang="en-US" dirty="0">
                <a:latin typeface="Avenir Book" panose="02000503020000020003" pitchFamily="2" charset="0"/>
              </a:rPr>
              <a:t>A/B response conditions</a:t>
            </a:r>
          </a:p>
          <a:p>
            <a:pPr marL="1200150" lvl="2" indent="-285750">
              <a:buFont typeface="Arial" panose="020B0604020202020204" pitchFamily="34" charset="0"/>
              <a:buChar char="•"/>
            </a:pPr>
            <a:r>
              <a:rPr lang="en-US" dirty="0">
                <a:latin typeface="Avenir Book" panose="02000503020000020003" pitchFamily="2" charset="0"/>
              </a:rPr>
              <a:t>Logic outcomes</a:t>
            </a:r>
          </a:p>
        </p:txBody>
      </p:sp>
      <p:pic>
        <p:nvPicPr>
          <p:cNvPr id="5122" name="Picture 2" descr="See the source image">
            <a:extLst>
              <a:ext uri="{FF2B5EF4-FFF2-40B4-BE49-F238E27FC236}">
                <a16:creationId xmlns:a16="http://schemas.microsoft.com/office/drawing/2014/main" id="{E9D2C7DA-D69C-474F-B704-425DE205E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03" y="3265359"/>
            <a:ext cx="2518569"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ular Callout 7">
            <a:extLst>
              <a:ext uri="{FF2B5EF4-FFF2-40B4-BE49-F238E27FC236}">
                <a16:creationId xmlns:a16="http://schemas.microsoft.com/office/drawing/2014/main" id="{1634D29F-08BF-044B-909A-9B6338769499}"/>
              </a:ext>
            </a:extLst>
          </p:cNvPr>
          <p:cNvSpPr/>
          <p:nvPr/>
        </p:nvSpPr>
        <p:spPr>
          <a:xfrm>
            <a:off x="2280181" y="4729637"/>
            <a:ext cx="1871689" cy="646331"/>
          </a:xfrm>
          <a:prstGeom prst="wedgeRoundRectCallout">
            <a:avLst>
              <a:gd name="adj1" fmla="val -61343"/>
              <a:gd name="adj2" fmla="val -5174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Time is money!</a:t>
            </a:r>
          </a:p>
        </p:txBody>
      </p:sp>
    </p:spTree>
    <p:extLst>
      <p:ext uri="{BB962C8B-B14F-4D97-AF65-F5344CB8AC3E}">
        <p14:creationId xmlns:p14="http://schemas.microsoft.com/office/powerpoint/2010/main" val="429633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837089" cy="523220"/>
          </a:xfrm>
          <a:prstGeom prst="rect">
            <a:avLst/>
          </a:prstGeom>
        </p:spPr>
        <p:txBody>
          <a:bodyPr wrap="none">
            <a:spAutoFit/>
          </a:bodyPr>
          <a:lstStyle/>
          <a:p>
            <a:r>
              <a:rPr lang="en-US" sz="2800" b="1" dirty="0">
                <a:solidFill>
                  <a:srgbClr val="FFFFFF"/>
                </a:solidFill>
                <a:latin typeface="Avenir Black" panose="02000503020000020003" pitchFamily="2" charset="0"/>
              </a:rPr>
              <a:t>Site</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824338" cy="1034129"/>
          </a:xfrm>
          <a:prstGeom prst="rect">
            <a:avLst/>
          </a:prstGeom>
        </p:spPr>
        <p:txBody>
          <a:bodyPr wrap="square" anchor="t">
            <a:spAutoFit/>
          </a:bodyPr>
          <a:lstStyle/>
          <a:p>
            <a:pPr>
              <a:lnSpc>
                <a:spcPct val="80000"/>
              </a:lnSpc>
            </a:pPr>
            <a:r>
              <a:rPr lang="en-US" sz="7200" b="1" dirty="0">
                <a:solidFill>
                  <a:srgbClr val="FFFFFF"/>
                </a:solidFill>
                <a:effectLst/>
                <a:latin typeface="Avenir Black" panose="02000503020000020003" pitchFamily="2" charset="0"/>
              </a:rPr>
              <a:t>Survey</a:t>
            </a: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646331"/>
          </a:xfrm>
          <a:prstGeom prst="rect">
            <a:avLst/>
          </a:prstGeom>
        </p:spPr>
        <p:txBody>
          <a:bodyPr wrap="square">
            <a:spAutoFit/>
          </a:bodyPr>
          <a:lstStyle/>
          <a:p>
            <a:r>
              <a:rPr lang="en-US" dirty="0">
                <a:solidFill>
                  <a:schemeClr val="bg1"/>
                </a:solidFill>
                <a:latin typeface="Avenir Medium" panose="02000503020000020003" pitchFamily="2" charset="0"/>
              </a:rPr>
              <a:t>Here's what we see in production environments</a:t>
            </a:r>
          </a:p>
        </p:txBody>
      </p:sp>
      <p:sp>
        <p:nvSpPr>
          <p:cNvPr id="7" name="Rectangle 6">
            <a:extLst>
              <a:ext uri="{FF2B5EF4-FFF2-40B4-BE49-F238E27FC236}">
                <a16:creationId xmlns:a16="http://schemas.microsoft.com/office/drawing/2014/main" id="{EC23CDB2-86C8-484C-8D6B-513238EB0156}"/>
              </a:ext>
            </a:extLst>
          </p:cNvPr>
          <p:cNvSpPr/>
          <p:nvPr/>
        </p:nvSpPr>
        <p:spPr>
          <a:xfrm>
            <a:off x="5119084" y="776721"/>
            <a:ext cx="6275070" cy="5355312"/>
          </a:xfrm>
          <a:prstGeom prst="rect">
            <a:avLst/>
          </a:prstGeom>
        </p:spPr>
        <p:txBody>
          <a:bodyPr wrap="square">
            <a:spAutoFit/>
          </a:bodyPr>
          <a:lstStyle/>
          <a:p>
            <a:pPr lvl="1"/>
            <a:r>
              <a:rPr lang="en-US" dirty="0">
                <a:latin typeface="Avenir Book" panose="02000503020000020003" pitchFamily="2" charset="0"/>
              </a:rPr>
              <a:t>Timeframe: </a:t>
            </a:r>
          </a:p>
          <a:p>
            <a:pPr lvl="2"/>
            <a:r>
              <a:rPr lang="en-US" dirty="0">
                <a:latin typeface="Avenir Book" panose="02000503020000020003" pitchFamily="2" charset="0"/>
              </a:rPr>
              <a:t>8/13/2021 – 9/23/2021</a:t>
            </a:r>
            <a:br>
              <a:rPr lang="en-US" dirty="0">
                <a:latin typeface="Avenir Book" panose="02000503020000020003" pitchFamily="2" charset="0"/>
              </a:rPr>
            </a:br>
            <a:endParaRPr lang="en-US" dirty="0">
              <a:latin typeface="Avenir Book" panose="02000503020000020003" pitchFamily="2" charset="0"/>
            </a:endParaRPr>
          </a:p>
          <a:p>
            <a:pPr lvl="1"/>
            <a:r>
              <a:rPr lang="en-US" dirty="0">
                <a:latin typeface="Avenir Book" panose="02000503020000020003" pitchFamily="2" charset="0"/>
              </a:rPr>
              <a:t>Population: </a:t>
            </a:r>
          </a:p>
          <a:p>
            <a:pPr lvl="2"/>
            <a:r>
              <a:rPr lang="en-US" dirty="0">
                <a:latin typeface="Avenir Book" panose="02000503020000020003" pitchFamily="2" charset="0"/>
              </a:rPr>
              <a:t>9,835 sites</a:t>
            </a:r>
          </a:p>
          <a:p>
            <a:pPr lvl="1"/>
            <a:endParaRPr lang="en-US" dirty="0">
              <a:latin typeface="Avenir Book" panose="02000503020000020003" pitchFamily="2" charset="0"/>
            </a:endParaRPr>
          </a:p>
          <a:p>
            <a:pPr lvl="1"/>
            <a:r>
              <a:rPr lang="en-US" dirty="0">
                <a:latin typeface="Avenir Book" panose="02000503020000020003" pitchFamily="2" charset="0"/>
              </a:rPr>
              <a:t>Sites with at least 1 int-like query parameter that would be interpreted as float:</a:t>
            </a:r>
          </a:p>
          <a:p>
            <a:pPr lvl="2"/>
            <a:r>
              <a:rPr lang="en-US" dirty="0">
                <a:latin typeface="Avenir Book" panose="02000503020000020003" pitchFamily="2" charset="0"/>
              </a:rPr>
              <a:t>199 (2.02%)</a:t>
            </a:r>
          </a:p>
          <a:p>
            <a:pPr lvl="1"/>
            <a:endParaRPr lang="en-US" dirty="0">
              <a:latin typeface="Avenir Book" panose="02000503020000020003" pitchFamily="2" charset="0"/>
            </a:endParaRPr>
          </a:p>
          <a:p>
            <a:pPr lvl="1"/>
            <a:r>
              <a:rPr lang="en-US" dirty="0">
                <a:latin typeface="Avenir Book" panose="02000503020000020003" pitchFamily="2" charset="0"/>
              </a:rPr>
              <a:t>Sites with at lest one int-like JSON value that would be interpreted as float:</a:t>
            </a:r>
          </a:p>
          <a:p>
            <a:pPr lvl="2"/>
            <a:r>
              <a:rPr lang="en-US" dirty="0">
                <a:latin typeface="Avenir Book" panose="02000503020000020003" pitchFamily="2" charset="0"/>
              </a:rPr>
              <a:t>52 (0.53%)</a:t>
            </a:r>
          </a:p>
          <a:p>
            <a:pPr lvl="1"/>
            <a:endParaRPr lang="en-US" dirty="0">
              <a:latin typeface="Avenir Book" panose="02000503020000020003" pitchFamily="2" charset="0"/>
            </a:endParaRPr>
          </a:p>
          <a:p>
            <a:pPr lvl="1"/>
            <a:r>
              <a:rPr lang="en-US" dirty="0">
                <a:latin typeface="Avenir Book" panose="02000503020000020003" pitchFamily="2" charset="0"/>
              </a:rPr>
              <a:t>Sites with Python indicative server headers:</a:t>
            </a:r>
          </a:p>
          <a:p>
            <a:pPr lvl="2"/>
            <a:r>
              <a:rPr lang="en-US" dirty="0">
                <a:latin typeface="Avenir Book" panose="02000503020000020003" pitchFamily="2" charset="0"/>
              </a:rPr>
              <a:t>16 (0.16%)</a:t>
            </a:r>
          </a:p>
          <a:p>
            <a:pPr lvl="1"/>
            <a:endParaRPr lang="en-US" dirty="0">
              <a:latin typeface="Avenir Book" panose="02000503020000020003" pitchFamily="2" charset="0"/>
            </a:endParaRPr>
          </a:p>
          <a:p>
            <a:pPr lvl="1"/>
            <a:r>
              <a:rPr lang="en-US" dirty="0">
                <a:latin typeface="Avenir Book" panose="02000503020000020003" pitchFamily="2" charset="0"/>
              </a:rPr>
              <a:t>Sites with Python indicative error messages:</a:t>
            </a:r>
          </a:p>
          <a:p>
            <a:pPr lvl="2"/>
            <a:r>
              <a:rPr lang="en-US" dirty="0">
                <a:latin typeface="Avenir Book" panose="02000503020000020003" pitchFamily="2" charset="0"/>
              </a:rPr>
              <a:t>620 (6.30%)</a:t>
            </a:r>
          </a:p>
        </p:txBody>
      </p:sp>
      <p:pic>
        <p:nvPicPr>
          <p:cNvPr id="4098" name="Picture 2" descr="See the source image">
            <a:extLst>
              <a:ext uri="{FF2B5EF4-FFF2-40B4-BE49-F238E27FC236}">
                <a16:creationId xmlns:a16="http://schemas.microsoft.com/office/drawing/2014/main" id="{6207CD39-D6C7-3B41-8439-AA182B4B7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98" y="3692258"/>
            <a:ext cx="3858929" cy="2894197"/>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ular Callout 7">
            <a:extLst>
              <a:ext uri="{FF2B5EF4-FFF2-40B4-BE49-F238E27FC236}">
                <a16:creationId xmlns:a16="http://schemas.microsoft.com/office/drawing/2014/main" id="{690BD0D2-83A4-C54B-8592-7A9CD93B6B29}"/>
              </a:ext>
            </a:extLst>
          </p:cNvPr>
          <p:cNvSpPr/>
          <p:nvPr/>
        </p:nvSpPr>
        <p:spPr>
          <a:xfrm>
            <a:off x="2554133" y="2954029"/>
            <a:ext cx="2564951" cy="1000696"/>
          </a:xfrm>
          <a:prstGeom prst="wedgeRoundRectCallout">
            <a:avLst>
              <a:gd name="adj1" fmla="val -38218"/>
              <a:gd name="adj2" fmla="val 989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How much money is there to be made? Trick question. All of it!</a:t>
            </a:r>
          </a:p>
        </p:txBody>
      </p:sp>
    </p:spTree>
    <p:extLst>
      <p:ext uri="{BB962C8B-B14F-4D97-AF65-F5344CB8AC3E}">
        <p14:creationId xmlns:p14="http://schemas.microsoft.com/office/powerpoint/2010/main" val="4242218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4" name="Picture 10">
            <a:extLst>
              <a:ext uri="{FF2B5EF4-FFF2-40B4-BE49-F238E27FC236}">
                <a16:creationId xmlns:a16="http://schemas.microsoft.com/office/drawing/2014/main" id="{7FE88B7A-9D72-EE4E-823D-D60F7C704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45"/>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DB7AAC5-2453-7B40-9C98-703F3D7D475F}"/>
              </a:ext>
            </a:extLst>
          </p:cNvPr>
          <p:cNvSpPr/>
          <p:nvPr/>
        </p:nvSpPr>
        <p:spPr>
          <a:xfrm>
            <a:off x="7739765" y="2434201"/>
            <a:ext cx="4115560" cy="3742762"/>
          </a:xfrm>
          <a:prstGeom prst="rect">
            <a:avLst/>
          </a:prstGeom>
        </p:spPr>
        <p:txBody>
          <a:bodyPr vert="horz" lIns="91440" tIns="45720" rIns="91440" bIns="45720" rtlCol="0">
            <a:noAutofit/>
          </a:bodyPr>
          <a:lstStyle/>
          <a:p>
            <a:pPr defTabSz="914400">
              <a:lnSpc>
                <a:spcPct val="90000"/>
              </a:lnSpc>
              <a:spcAft>
                <a:spcPts val="600"/>
              </a:spcAft>
            </a:pPr>
            <a:r>
              <a:rPr lang="en-US" sz="1600" dirty="0">
                <a:latin typeface="Avenir Book" panose="02000503020000020003" pitchFamily="2" charset="0"/>
              </a:rPr>
              <a:t>For </a:t>
            </a:r>
            <a:r>
              <a:rPr lang="en-US" sz="1600" u="sng" dirty="0">
                <a:latin typeface="Avenir Book" panose="02000503020000020003" pitchFamily="2" charset="0"/>
              </a:rPr>
              <a:t>both</a:t>
            </a:r>
            <a:r>
              <a:rPr lang="en-US" sz="1600" dirty="0">
                <a:latin typeface="Avenir Book" panose="02000503020000020003" pitchFamily="2" charset="0"/>
              </a:rPr>
              <a:t> variable names and values:</a:t>
            </a:r>
          </a:p>
          <a:p>
            <a:pPr indent="-228600" defTabSz="914400">
              <a:lnSpc>
                <a:spcPct val="90000"/>
              </a:lnSpc>
              <a:spcAft>
                <a:spcPts val="600"/>
              </a:spcAft>
              <a:buFont typeface="Arial" panose="020B0604020202020204" pitchFamily="34" charset="0"/>
              <a:buChar char="•"/>
            </a:pPr>
            <a:endParaRPr lang="en-US" sz="1600" dirty="0">
              <a:latin typeface="Avenir Book" panose="02000503020000020003" pitchFamily="2" charset="0"/>
            </a:endParaRPr>
          </a:p>
          <a:p>
            <a:pPr marL="285750" indent="-228600" defTabSz="914400">
              <a:lnSpc>
                <a:spcPct val="90000"/>
              </a:lnSpc>
              <a:spcAft>
                <a:spcPts val="600"/>
              </a:spcAft>
              <a:buFont typeface="Arial" panose="020B0604020202020204" pitchFamily="34" charset="0"/>
              <a:buChar char="•"/>
            </a:pPr>
            <a:r>
              <a:rPr lang="en-US" sz="1400" dirty="0">
                <a:latin typeface="Lucida Console" panose="020B0609040504020204" pitchFamily="49" charset="0"/>
              </a:rPr>
              <a:t>Nan NaN Nan </a:t>
            </a:r>
            <a:r>
              <a:rPr lang="en-US" sz="1400" dirty="0" err="1">
                <a:latin typeface="Lucida Console" panose="020B0609040504020204" pitchFamily="49" charset="0"/>
              </a:rPr>
              <a:t>nAn</a:t>
            </a:r>
            <a:r>
              <a:rPr lang="en-US" sz="1400" dirty="0">
                <a:latin typeface="Lucida Console" panose="020B0609040504020204" pitchFamily="49" charset="0"/>
              </a:rPr>
              <a:t> </a:t>
            </a:r>
            <a:r>
              <a:rPr lang="en-US" sz="1400" dirty="0" err="1">
                <a:latin typeface="Lucida Console" panose="020B0609040504020204" pitchFamily="49" charset="0"/>
              </a:rPr>
              <a:t>nAN</a:t>
            </a:r>
            <a:r>
              <a:rPr lang="en-US" sz="1400" dirty="0">
                <a:latin typeface="Lucida Console" panose="020B0609040504020204" pitchFamily="49" charset="0"/>
              </a:rPr>
              <a:t> NAN Nan </a:t>
            </a:r>
            <a:r>
              <a:rPr lang="en-US" sz="1400" dirty="0" err="1">
                <a:latin typeface="Lucida Console" panose="020B0609040504020204" pitchFamily="49" charset="0"/>
              </a:rPr>
              <a:t>naN</a:t>
            </a:r>
            <a:r>
              <a:rPr lang="en-US" sz="1400" dirty="0">
                <a:latin typeface="Lucida Console" panose="020B0609040504020204" pitchFamily="49" charset="0"/>
              </a:rPr>
              <a:t> nan Nan +NaN -NaN</a:t>
            </a:r>
          </a:p>
          <a:p>
            <a:pPr marL="285750" indent="-228600" defTabSz="914400">
              <a:lnSpc>
                <a:spcPct val="90000"/>
              </a:lnSpc>
              <a:spcAft>
                <a:spcPts val="600"/>
              </a:spcAft>
              <a:buFont typeface="Arial" panose="020B0604020202020204" pitchFamily="34" charset="0"/>
              <a:buChar char="•"/>
            </a:pPr>
            <a:r>
              <a:rPr lang="en-US" sz="1400" dirty="0">
                <a:latin typeface="Lucida Console" panose="020B0609040504020204" pitchFamily="49" charset="0"/>
              </a:rPr>
              <a:t>'\n    \</a:t>
            </a:r>
            <a:r>
              <a:rPr lang="en-US" sz="1400" dirty="0" err="1">
                <a:latin typeface="Lucida Console" panose="020B0609040504020204" pitchFamily="49" charset="0"/>
              </a:rPr>
              <a:t>tnAn</a:t>
            </a:r>
            <a:r>
              <a:rPr lang="en-US" sz="1400" dirty="0">
                <a:latin typeface="Lucida Console" panose="020B0609040504020204" pitchFamily="49" charset="0"/>
              </a:rPr>
              <a:t>\r' '\t\v\rnan-00.08J\n'</a:t>
            </a:r>
          </a:p>
          <a:p>
            <a:pPr marL="285750" indent="-228600" defTabSz="914400">
              <a:lnSpc>
                <a:spcPct val="90000"/>
              </a:lnSpc>
              <a:spcAft>
                <a:spcPts val="600"/>
              </a:spcAft>
              <a:buFont typeface="Arial" panose="020B0604020202020204" pitchFamily="34" charset="0"/>
              <a:buChar char="•"/>
            </a:pPr>
            <a:r>
              <a:rPr lang="en-US" sz="1400" dirty="0">
                <a:latin typeface="Lucida Console" panose="020B0609040504020204" pitchFamily="49" charset="0"/>
              </a:rPr>
              <a:t>(</a:t>
            </a:r>
            <a:r>
              <a:rPr lang="en-US" sz="1400" dirty="0" err="1">
                <a:latin typeface="Lucida Console" panose="020B0609040504020204" pitchFamily="49" charset="0"/>
              </a:rPr>
              <a:t>nan+nanj</a:t>
            </a:r>
            <a:r>
              <a:rPr lang="en-US" sz="1400" dirty="0">
                <a:latin typeface="Lucida Console" panose="020B0609040504020204" pitchFamily="49" charset="0"/>
              </a:rPr>
              <a:t>) (nan+0j) </a:t>
            </a:r>
            <a:r>
              <a:rPr lang="en-US" sz="1400" dirty="0" err="1">
                <a:latin typeface="Lucida Console" panose="020B0609040504020204" pitchFamily="49" charset="0"/>
              </a:rPr>
              <a:t>nan+nanj</a:t>
            </a:r>
            <a:r>
              <a:rPr lang="en-US" sz="1400" dirty="0">
                <a:latin typeface="Lucida Console" panose="020B0609040504020204" pitchFamily="49" charset="0"/>
              </a:rPr>
              <a:t>  nan+0j</a:t>
            </a:r>
          </a:p>
          <a:p>
            <a:pPr marL="285750" indent="-228600" defTabSz="914400">
              <a:lnSpc>
                <a:spcPct val="90000"/>
              </a:lnSpc>
              <a:spcAft>
                <a:spcPts val="600"/>
              </a:spcAft>
              <a:buFont typeface="Arial" panose="020B0604020202020204" pitchFamily="34" charset="0"/>
              <a:buChar char="•"/>
            </a:pPr>
            <a:r>
              <a:rPr lang="en-US" sz="1400" dirty="0">
                <a:latin typeface="Lucida Console" panose="020B0609040504020204" pitchFamily="49" charset="0"/>
              </a:rPr>
              <a:t>['NaN'] ('NaN') {'NaN'} ["NaN"] ("NaN") {"NaN"}</a:t>
            </a:r>
          </a:p>
          <a:p>
            <a:pPr marL="285750" indent="-228600" defTabSz="914400">
              <a:lnSpc>
                <a:spcPct val="90000"/>
              </a:lnSpc>
              <a:spcAft>
                <a:spcPts val="600"/>
              </a:spcAft>
              <a:buFont typeface="Arial" panose="020B0604020202020204" pitchFamily="34" charset="0"/>
              <a:buChar char="•"/>
            </a:pPr>
            <a:r>
              <a:rPr lang="en-US" sz="1400" dirty="0">
                <a:latin typeface="Lucida Console" panose="020B0609040504020204" pitchFamily="49" charset="0"/>
              </a:rPr>
              <a:t>-9223372036854775808 -9223372036854775809</a:t>
            </a:r>
          </a:p>
          <a:p>
            <a:pPr marL="285750" indent="-228600" defTabSz="914400">
              <a:lnSpc>
                <a:spcPct val="90000"/>
              </a:lnSpc>
              <a:spcAft>
                <a:spcPts val="600"/>
              </a:spcAft>
              <a:buFont typeface="Arial" panose="020B0604020202020204" pitchFamily="34" charset="0"/>
              <a:buChar char="•"/>
            </a:pPr>
            <a:r>
              <a:rPr lang="en-US" sz="1400" dirty="0">
                <a:latin typeface="Lucida Console" panose="020B0609040504020204" pitchFamily="49" charset="0"/>
              </a:rPr>
              <a:t>-2147483648 -2147483649</a:t>
            </a:r>
          </a:p>
          <a:p>
            <a:pPr marL="285750" indent="-228600" defTabSz="914400">
              <a:lnSpc>
                <a:spcPct val="90000"/>
              </a:lnSpc>
              <a:spcAft>
                <a:spcPts val="600"/>
              </a:spcAft>
              <a:buFont typeface="Arial" panose="020B0604020202020204" pitchFamily="34" charset="0"/>
              <a:buChar char="•"/>
            </a:pPr>
            <a:r>
              <a:rPr lang="en-US" sz="1400" dirty="0">
                <a:latin typeface="Lucida Console" panose="020B0609040504020204" pitchFamily="49" charset="0"/>
              </a:rPr>
              <a:t>inf +inf –inf 1e+500 -47.013e00980</a:t>
            </a:r>
          </a:p>
          <a:p>
            <a:pPr marL="285750" indent="-228600" defTabSz="914400">
              <a:lnSpc>
                <a:spcPct val="90000"/>
              </a:lnSpc>
              <a:spcAft>
                <a:spcPts val="600"/>
              </a:spcAft>
              <a:buFont typeface="Arial" panose="020B0604020202020204" pitchFamily="34" charset="0"/>
              <a:buChar char="•"/>
            </a:pPr>
            <a:r>
              <a:rPr lang="en-US" sz="1400" dirty="0">
                <a:latin typeface="Lucida Console" panose="020B0609040504020204" pitchFamily="49" charset="0"/>
              </a:rPr>
              <a:t>2e2222*.2**2222</a:t>
            </a:r>
          </a:p>
          <a:p>
            <a:pPr marL="285750" indent="-228600" defTabSz="914400">
              <a:lnSpc>
                <a:spcPct val="90000"/>
              </a:lnSpc>
              <a:spcAft>
                <a:spcPts val="600"/>
              </a:spcAft>
              <a:buFont typeface="Arial" panose="020B0604020202020204" pitchFamily="34" charset="0"/>
              <a:buChar char="•"/>
            </a:pPr>
            <a:endParaRPr lang="en-US" sz="1600" dirty="0">
              <a:latin typeface="Avenir Book" panose="02000503020000020003" pitchFamily="2" charset="0"/>
            </a:endParaRPr>
          </a:p>
          <a:p>
            <a:pPr marL="57150" defTabSz="914400">
              <a:lnSpc>
                <a:spcPct val="90000"/>
              </a:lnSpc>
              <a:spcAft>
                <a:spcPts val="600"/>
              </a:spcAft>
            </a:pPr>
            <a:r>
              <a:rPr lang="en-US" sz="1600" dirty="0">
                <a:latin typeface="Avenir Book" panose="02000503020000020003" pitchFamily="2" charset="0"/>
              </a:rPr>
              <a:t>And normal URL encoding evasion stuff</a:t>
            </a:r>
          </a:p>
        </p:txBody>
      </p:sp>
      <p:sp>
        <p:nvSpPr>
          <p:cNvPr id="16" name="Rectangle 15">
            <a:extLst>
              <a:ext uri="{FF2B5EF4-FFF2-40B4-BE49-F238E27FC236}">
                <a16:creationId xmlns:a16="http://schemas.microsoft.com/office/drawing/2014/main" id="{C78A6B79-5B87-0247-BF60-59AC3DF26800}"/>
              </a:ext>
            </a:extLst>
          </p:cNvPr>
          <p:cNvSpPr/>
          <p:nvPr/>
        </p:nvSpPr>
        <p:spPr>
          <a:xfrm>
            <a:off x="7739765" y="824111"/>
            <a:ext cx="2537874" cy="523220"/>
          </a:xfrm>
          <a:prstGeom prst="rect">
            <a:avLst/>
          </a:prstGeom>
        </p:spPr>
        <p:txBody>
          <a:bodyPr wrap="none">
            <a:spAutoFit/>
          </a:bodyPr>
          <a:lstStyle/>
          <a:p>
            <a:pPr>
              <a:spcAft>
                <a:spcPts val="600"/>
              </a:spcAft>
            </a:pPr>
            <a:r>
              <a:rPr lang="en-US" sz="2800" b="1" dirty="0">
                <a:latin typeface="Avenir Black" panose="02000503020000020003" pitchFamily="2" charset="0"/>
              </a:rPr>
              <a:t>TLDR: Sample</a:t>
            </a:r>
          </a:p>
        </p:txBody>
      </p:sp>
      <p:sp>
        <p:nvSpPr>
          <p:cNvPr id="17" name="Rectangle 16">
            <a:extLst>
              <a:ext uri="{FF2B5EF4-FFF2-40B4-BE49-F238E27FC236}">
                <a16:creationId xmlns:a16="http://schemas.microsoft.com/office/drawing/2014/main" id="{C0117D84-24A2-EF4D-8408-FDB5F5321BF2}"/>
              </a:ext>
            </a:extLst>
          </p:cNvPr>
          <p:cNvSpPr/>
          <p:nvPr/>
        </p:nvSpPr>
        <p:spPr>
          <a:xfrm>
            <a:off x="7739765" y="1305852"/>
            <a:ext cx="4449186" cy="1034129"/>
          </a:xfrm>
          <a:prstGeom prst="rect">
            <a:avLst/>
          </a:prstGeom>
        </p:spPr>
        <p:txBody>
          <a:bodyPr wrap="square" anchor="t">
            <a:spAutoFit/>
          </a:bodyPr>
          <a:lstStyle/>
          <a:p>
            <a:pPr>
              <a:lnSpc>
                <a:spcPct val="80000"/>
              </a:lnSpc>
              <a:spcAft>
                <a:spcPts val="600"/>
              </a:spcAft>
            </a:pPr>
            <a:r>
              <a:rPr lang="en-US" sz="7200" b="1">
                <a:latin typeface="Avenir Black" panose="02000503020000020003" pitchFamily="2" charset="0"/>
              </a:rPr>
              <a:t>Payloads</a:t>
            </a:r>
            <a:endParaRPr lang="en-US" sz="7200" b="1">
              <a:effectLst/>
              <a:latin typeface="Avenir Black" panose="02000503020000020003" pitchFamily="2" charset="0"/>
            </a:endParaRPr>
          </a:p>
        </p:txBody>
      </p:sp>
    </p:spTree>
    <p:extLst>
      <p:ext uri="{BB962C8B-B14F-4D97-AF65-F5344CB8AC3E}">
        <p14:creationId xmlns:p14="http://schemas.microsoft.com/office/powerpoint/2010/main" val="3181700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E1B059-D0F8-0545-AC9A-FC26650DC5AF}"/>
              </a:ext>
            </a:extLst>
          </p:cNvPr>
          <p:cNvSpPr/>
          <p:nvPr/>
        </p:nvSpPr>
        <p:spPr>
          <a:xfrm>
            <a:off x="573196" y="636601"/>
            <a:ext cx="6372257" cy="769441"/>
          </a:xfrm>
          <a:prstGeom prst="rect">
            <a:avLst/>
          </a:prstGeom>
        </p:spPr>
        <p:txBody>
          <a:bodyPr wrap="none">
            <a:spAutoFit/>
          </a:bodyPr>
          <a:lstStyle/>
          <a:p>
            <a:r>
              <a:rPr lang="en-US" sz="4400" b="1" dirty="0">
                <a:solidFill>
                  <a:srgbClr val="1F2A36"/>
                </a:solidFill>
                <a:latin typeface="Avenir Black" panose="02000503020000020003" pitchFamily="2" charset="0"/>
              </a:rPr>
              <a:t>Conclusions/End Notes</a:t>
            </a:r>
            <a:endParaRPr lang="en-US" sz="4400" b="1" dirty="0">
              <a:solidFill>
                <a:srgbClr val="1F2A36"/>
              </a:solidFill>
              <a:effectLst/>
              <a:latin typeface="Avenir Black" panose="02000503020000020003" pitchFamily="2" charset="0"/>
            </a:endParaRPr>
          </a:p>
        </p:txBody>
      </p:sp>
      <p:sp>
        <p:nvSpPr>
          <p:cNvPr id="4" name="Rectangle 3">
            <a:extLst>
              <a:ext uri="{FF2B5EF4-FFF2-40B4-BE49-F238E27FC236}">
                <a16:creationId xmlns:a16="http://schemas.microsoft.com/office/drawing/2014/main" id="{C615F005-05F2-A34A-8DE3-6A4CFBEEDDC5}"/>
              </a:ext>
            </a:extLst>
          </p:cNvPr>
          <p:cNvSpPr/>
          <p:nvPr/>
        </p:nvSpPr>
        <p:spPr>
          <a:xfrm>
            <a:off x="508000" y="4724816"/>
            <a:ext cx="2540000" cy="1384995"/>
          </a:xfrm>
          <a:prstGeom prst="rect">
            <a:avLst/>
          </a:prstGeom>
        </p:spPr>
        <p:txBody>
          <a:bodyPr wrap="square">
            <a:spAutoFit/>
          </a:bodyPr>
          <a:lstStyle/>
          <a:p>
            <a:r>
              <a:rPr lang="en-US" b="1" dirty="0">
                <a:solidFill>
                  <a:schemeClr val="tx2"/>
                </a:solidFill>
                <a:latin typeface="Avenir Black" panose="02000503020000020003" pitchFamily="2" charset="0"/>
              </a:rPr>
              <a:t>Dumpster Fire</a:t>
            </a:r>
          </a:p>
          <a:p>
            <a:r>
              <a:rPr lang="en-US" sz="1600" b="1" dirty="0" err="1">
                <a:solidFill>
                  <a:schemeClr val="tx2"/>
                </a:solidFill>
                <a:latin typeface="Avenir Medium" panose="02000503020000020003" pitchFamily="2" charset="0"/>
              </a:rPr>
              <a:t>duhmp</a:t>
            </a:r>
            <a:r>
              <a:rPr lang="en-US" sz="1600" dirty="0" err="1">
                <a:solidFill>
                  <a:schemeClr val="tx2"/>
                </a:solidFill>
                <a:latin typeface="Avenir Medium" panose="02000503020000020003" pitchFamily="2" charset="0"/>
              </a:rPr>
              <a:t>-ster</a:t>
            </a:r>
            <a:r>
              <a:rPr lang="en-US" sz="1600" dirty="0">
                <a:solidFill>
                  <a:schemeClr val="tx2"/>
                </a:solidFill>
                <a:latin typeface="Avenir Medium" panose="02000503020000020003" pitchFamily="2" charset="0"/>
              </a:rPr>
              <a:t> </a:t>
            </a:r>
            <a:r>
              <a:rPr lang="en-US" sz="1600" dirty="0" err="1">
                <a:solidFill>
                  <a:schemeClr val="tx2"/>
                </a:solidFill>
                <a:latin typeface="Avenir Medium" panose="02000503020000020003" pitchFamily="2" charset="0"/>
              </a:rPr>
              <a:t>ᐧ</a:t>
            </a:r>
            <a:r>
              <a:rPr lang="en-US" sz="1600" dirty="0">
                <a:solidFill>
                  <a:schemeClr val="tx2"/>
                </a:solidFill>
                <a:latin typeface="Avenir Medium" panose="02000503020000020003" pitchFamily="2" charset="0"/>
              </a:rPr>
              <a:t> </a:t>
            </a:r>
            <a:r>
              <a:rPr lang="en-US" sz="1600" dirty="0" err="1">
                <a:solidFill>
                  <a:schemeClr val="tx2"/>
                </a:solidFill>
                <a:latin typeface="Avenir Medium" panose="02000503020000020003" pitchFamily="2" charset="0"/>
              </a:rPr>
              <a:t>fahy</a:t>
            </a:r>
            <a:r>
              <a:rPr lang="en-US" sz="1600" i="1" dirty="0" err="1">
                <a:solidFill>
                  <a:schemeClr val="tx2"/>
                </a:solidFill>
                <a:latin typeface="Avenir Medium" panose="02000503020000020003" pitchFamily="2" charset="0"/>
              </a:rPr>
              <a:t>uh</a:t>
            </a:r>
            <a:r>
              <a:rPr lang="en-US" sz="1600" dirty="0" err="1">
                <a:solidFill>
                  <a:schemeClr val="tx2"/>
                </a:solidFill>
                <a:latin typeface="Avenir Medium" panose="02000503020000020003" pitchFamily="2" charset="0"/>
              </a:rPr>
              <a:t>r</a:t>
            </a:r>
            <a:endParaRPr lang="en-US" sz="1600" dirty="0">
              <a:solidFill>
                <a:schemeClr val="tx2"/>
              </a:solidFill>
              <a:latin typeface="Avenir Medium" panose="02000503020000020003" pitchFamily="2" charset="0"/>
            </a:endParaRPr>
          </a:p>
          <a:p>
            <a:endParaRPr lang="en-US" sz="1600" dirty="0">
              <a:solidFill>
                <a:schemeClr val="tx2"/>
              </a:solidFill>
              <a:latin typeface="Avenir Medium" panose="02000503020000020003" pitchFamily="2" charset="0"/>
            </a:endParaRPr>
          </a:p>
          <a:p>
            <a:r>
              <a:rPr lang="en-US" sz="1600" dirty="0">
                <a:solidFill>
                  <a:schemeClr val="tx2"/>
                </a:solidFill>
                <a:latin typeface="Avenir Medium" panose="02000503020000020003" pitchFamily="2" charset="0"/>
              </a:rPr>
              <a:t>noun 1. how Python handles NaN.</a:t>
            </a:r>
          </a:p>
        </p:txBody>
      </p:sp>
      <p:sp>
        <p:nvSpPr>
          <p:cNvPr id="5" name="Rectangle 4">
            <a:extLst>
              <a:ext uri="{FF2B5EF4-FFF2-40B4-BE49-F238E27FC236}">
                <a16:creationId xmlns:a16="http://schemas.microsoft.com/office/drawing/2014/main" id="{4DD5E299-C5A8-E14C-AB64-08BE95D89A25}"/>
              </a:ext>
            </a:extLst>
          </p:cNvPr>
          <p:cNvSpPr/>
          <p:nvPr/>
        </p:nvSpPr>
        <p:spPr>
          <a:xfrm>
            <a:off x="3048000" y="1570567"/>
            <a:ext cx="8747760" cy="5139869"/>
          </a:xfrm>
          <a:prstGeom prst="rect">
            <a:avLst/>
          </a:prstGeom>
        </p:spPr>
        <p:txBody>
          <a:bodyPr wrap="square">
            <a:spAutoFit/>
          </a:bodyPr>
          <a:lstStyle/>
          <a:p>
            <a:r>
              <a:rPr lang="en-US" sz="2000" dirty="0">
                <a:solidFill>
                  <a:srgbClr val="1F2A36"/>
                </a:solidFill>
                <a:latin typeface="Avenir Medium" panose="02000503020000020003" pitchFamily="2" charset="0"/>
              </a:rPr>
              <a:t>Python isn’t “type safe”, it’s “duck typed”. It's not IEEE754 compliant.</a:t>
            </a:r>
          </a:p>
          <a:p>
            <a:endParaRPr lang="en-US" sz="2000" dirty="0">
              <a:solidFill>
                <a:srgbClr val="1F2A36"/>
              </a:solidFill>
              <a:effectLst/>
              <a:latin typeface="Avenir Medium" panose="02000503020000020003" pitchFamily="2" charset="0"/>
            </a:endParaRPr>
          </a:p>
          <a:p>
            <a:r>
              <a:rPr lang="en-US" sz="2000" dirty="0">
                <a:solidFill>
                  <a:srgbClr val="1F2A36"/>
                </a:solidFill>
                <a:latin typeface="Avenir Medium" panose="02000503020000020003" pitchFamily="2" charset="0"/>
              </a:rPr>
              <a:t>The good news: </a:t>
            </a:r>
            <a:r>
              <a:rPr lang="en-US" sz="2000" dirty="0">
                <a:latin typeface="Avenir Medium" panose="02000503020000020003" pitchFamily="2" charset="0"/>
              </a:rPr>
              <a:t>easily fixable by a competent dev on a case-by-case basis (like any injection attack mitigation) using </a:t>
            </a:r>
            <a:r>
              <a:rPr lang="en-US" sz="2000" dirty="0" err="1">
                <a:latin typeface="Lucida Console" panose="020B0609040504020204" pitchFamily="49" charset="0"/>
              </a:rPr>
              <a:t>isnan</a:t>
            </a:r>
            <a:r>
              <a:rPr lang="en-US" sz="2000" dirty="0">
                <a:latin typeface="Lucida Console" panose="020B0609040504020204" pitchFamily="49" charset="0"/>
              </a:rPr>
              <a:t>()</a:t>
            </a:r>
            <a:r>
              <a:rPr lang="en-US" sz="2000" dirty="0">
                <a:latin typeface="Avenir Medium" panose="02000503020000020003" pitchFamily="2" charset="0"/>
              </a:rPr>
              <a:t> wisely and most likely failure modes are going to be logic flaws or </a:t>
            </a:r>
            <a:r>
              <a:rPr lang="en-US" sz="2000" dirty="0" err="1">
                <a:latin typeface="Avenir Medium" panose="02000503020000020003" pitchFamily="2" charset="0"/>
              </a:rPr>
              <a:t>ValueError</a:t>
            </a:r>
            <a:r>
              <a:rPr lang="en-US" sz="2000" dirty="0">
                <a:latin typeface="Avenir Medium" panose="02000503020000020003" pitchFamily="2" charset="0"/>
              </a:rPr>
              <a:t> crashes. Bad news: it's VERY dangerous to test in prod.</a:t>
            </a:r>
          </a:p>
          <a:p>
            <a:endParaRPr lang="en-US" sz="2000" dirty="0">
              <a:latin typeface="Avenir Medium" panose="02000503020000020003" pitchFamily="2" charset="0"/>
            </a:endParaRPr>
          </a:p>
          <a:p>
            <a:r>
              <a:rPr lang="en-US" sz="2000" dirty="0">
                <a:latin typeface="Avenir Medium" panose="02000503020000020003" pitchFamily="2" charset="0"/>
              </a:rPr>
              <a:t>Effects </a:t>
            </a:r>
            <a:r>
              <a:rPr lang="en-US" sz="2000" dirty="0">
                <a:latin typeface="Lucida Console" panose="020B0609040504020204" pitchFamily="49" charset="0"/>
              </a:rPr>
              <a:t>sorted()</a:t>
            </a:r>
            <a:r>
              <a:rPr lang="en-US" sz="2000" dirty="0">
                <a:latin typeface="Avenir Medium" panose="02000503020000020003" pitchFamily="2" charset="0"/>
              </a:rPr>
              <a:t>, </a:t>
            </a:r>
            <a:r>
              <a:rPr lang="en-US" sz="2000" dirty="0">
                <a:latin typeface="Lucida Console" panose="020B0609040504020204" pitchFamily="49" charset="0"/>
              </a:rPr>
              <a:t>min()</a:t>
            </a:r>
            <a:r>
              <a:rPr lang="en-US" sz="2000" dirty="0">
                <a:latin typeface="Avenir Medium" panose="02000503020000020003" pitchFamily="2" charset="0"/>
              </a:rPr>
              <a:t>, </a:t>
            </a:r>
            <a:r>
              <a:rPr lang="en-US" sz="2000" dirty="0">
                <a:latin typeface="Lucida Console" panose="020B0609040504020204" pitchFamily="49" charset="0"/>
              </a:rPr>
              <a:t>max()</a:t>
            </a:r>
            <a:r>
              <a:rPr lang="en-US" sz="2000" dirty="0">
                <a:latin typeface="Avenir Medium" panose="02000503020000020003" pitchFamily="2" charset="0"/>
              </a:rPr>
              <a:t>, </a:t>
            </a:r>
            <a:r>
              <a:rPr lang="en-US" sz="2000" dirty="0" err="1">
                <a:latin typeface="Avenir Medium" panose="02000503020000020003" pitchFamily="2" charset="0"/>
              </a:rPr>
              <a:t>Numpy</a:t>
            </a:r>
            <a:r>
              <a:rPr lang="en-US" sz="2000" dirty="0">
                <a:latin typeface="Avenir Medium" panose="02000503020000020003" pitchFamily="2" charset="0"/>
              </a:rPr>
              <a:t> int type, </a:t>
            </a:r>
            <a:r>
              <a:rPr lang="en-US" sz="2000" dirty="0">
                <a:latin typeface="Lucida Console" panose="020B0609040504020204" pitchFamily="49" charset="0"/>
              </a:rPr>
              <a:t>format()</a:t>
            </a:r>
            <a:r>
              <a:rPr lang="en-US" sz="2000" dirty="0">
                <a:latin typeface="Avenir Medium" panose="02000503020000020003" pitchFamily="2" charset="0"/>
              </a:rPr>
              <a:t>, </a:t>
            </a:r>
            <a:r>
              <a:rPr lang="en-US" sz="2000" dirty="0">
                <a:latin typeface="Lucida Console" panose="020B0609040504020204" pitchFamily="49" charset="0"/>
              </a:rPr>
              <a:t>sum()</a:t>
            </a:r>
            <a:r>
              <a:rPr lang="en-US" sz="2000" dirty="0">
                <a:latin typeface="Avenir Medium" panose="02000503020000020003" pitchFamily="2" charset="0"/>
              </a:rPr>
              <a:t>, </a:t>
            </a:r>
            <a:r>
              <a:rPr lang="en-US" sz="2000" dirty="0">
                <a:latin typeface="Lucida Console" panose="020B0609040504020204" pitchFamily="49" charset="0"/>
              </a:rPr>
              <a:t>round()</a:t>
            </a:r>
            <a:r>
              <a:rPr lang="en-US" sz="2000" dirty="0">
                <a:latin typeface="Avenir Medium" panose="02000503020000020003" pitchFamily="2" charset="0"/>
              </a:rPr>
              <a:t>, </a:t>
            </a:r>
            <a:r>
              <a:rPr lang="en-US" sz="2000" dirty="0">
                <a:latin typeface="Lucida Console" panose="020B0609040504020204" pitchFamily="49" charset="0"/>
              </a:rPr>
              <a:t>abs(), </a:t>
            </a:r>
            <a:r>
              <a:rPr lang="en-US" sz="2000" dirty="0" err="1">
                <a:latin typeface="Lucida Console" panose="020B0609040504020204" pitchFamily="49" charset="0"/>
              </a:rPr>
              <a:t>divmod</a:t>
            </a:r>
            <a:r>
              <a:rPr lang="en-US" sz="2000" dirty="0">
                <a:latin typeface="Lucida Console" panose="020B0609040504020204" pitchFamily="49" charset="0"/>
              </a:rPr>
              <a:t>(), </a:t>
            </a:r>
            <a:r>
              <a:rPr lang="en-US" sz="2000" dirty="0">
                <a:latin typeface="Avenir Medium" panose="02000503020000020003" pitchFamily="2" charset="0"/>
              </a:rPr>
              <a:t>plus all math functions * / + - % **  etc.</a:t>
            </a:r>
          </a:p>
          <a:p>
            <a:endParaRPr lang="en-US" sz="2000" dirty="0">
              <a:latin typeface="Avenir Medium" panose="02000503020000020003" pitchFamily="2" charset="0"/>
            </a:endParaRPr>
          </a:p>
          <a:p>
            <a:r>
              <a:rPr lang="en-US" sz="2000" dirty="0">
                <a:latin typeface="Avenir Medium" panose="02000503020000020003" pitchFamily="2" charset="0"/>
              </a:rPr>
              <a:t>No community Snort rules written for “</a:t>
            </a:r>
            <a:r>
              <a:rPr lang="en-US" sz="2000" dirty="0">
                <a:latin typeface="Lucida Console" panose="020B0609040504020204" pitchFamily="49" charset="0"/>
              </a:rPr>
              <a:t>NaN</a:t>
            </a:r>
            <a:r>
              <a:rPr lang="en-US" sz="2000" dirty="0">
                <a:solidFill>
                  <a:srgbClr val="1F2A36"/>
                </a:solidFill>
                <a:latin typeface="Avenir Medium" panose="02000503020000020003" pitchFamily="2" charset="0"/>
              </a:rPr>
              <a:t>” as of v2.9 – so… yeah. Lots of vulnerabilities and potential for backdoors and no existing mitigation.</a:t>
            </a:r>
          </a:p>
          <a:p>
            <a:endParaRPr lang="en-US" sz="2000" dirty="0">
              <a:solidFill>
                <a:srgbClr val="1F2A36"/>
              </a:solidFill>
              <a:effectLst/>
              <a:latin typeface="Avenir Medium" panose="02000503020000020003" pitchFamily="2" charset="0"/>
            </a:endParaRPr>
          </a:p>
          <a:p>
            <a:r>
              <a:rPr lang="en-US" sz="2000" dirty="0">
                <a:solidFill>
                  <a:srgbClr val="1F2A36"/>
                </a:solidFill>
                <a:latin typeface="Avenir Medium" panose="02000503020000020003" pitchFamily="2" charset="0"/>
              </a:rPr>
              <a:t>More known/unknown issues? Yes, in JavaScript and Java (at least):</a:t>
            </a:r>
          </a:p>
          <a:p>
            <a:pPr lvl="1"/>
            <a:r>
              <a:rPr lang="en-US" sz="1400" dirty="0">
                <a:hlinkClick r:id="rId3"/>
              </a:rPr>
              <a:t>https://anniecherkaev.com/the-secret-life-of-nan</a:t>
            </a:r>
            <a:r>
              <a:rPr lang="en-US" sz="1400" dirty="0"/>
              <a:t> (!!con west - March 2018)</a:t>
            </a:r>
          </a:p>
          <a:p>
            <a:pPr lvl="1"/>
            <a:r>
              <a:rPr lang="en-US" sz="1400" dirty="0">
                <a:hlinkClick r:id="rId4"/>
              </a:rPr>
              <a:t>https://github.com/NoCheatPlus/Issues/issues/333</a:t>
            </a:r>
            <a:r>
              <a:rPr lang="en-US" sz="1400" dirty="0"/>
              <a:t> (open since 2016)</a:t>
            </a:r>
          </a:p>
          <a:p>
            <a:endParaRPr lang="en-US" sz="2000" dirty="0">
              <a:solidFill>
                <a:srgbClr val="1F2A36"/>
              </a:solidFill>
              <a:effectLst/>
              <a:latin typeface="Avenir Medium" panose="02000503020000020003" pitchFamily="2" charset="0"/>
            </a:endParaRPr>
          </a:p>
        </p:txBody>
      </p:sp>
      <p:pic>
        <p:nvPicPr>
          <p:cNvPr id="1026" name="Picture 2" descr="See the source image">
            <a:extLst>
              <a:ext uri="{FF2B5EF4-FFF2-40B4-BE49-F238E27FC236}">
                <a16:creationId xmlns:a16="http://schemas.microsoft.com/office/drawing/2014/main" id="{89AFA44E-C30A-CF45-82F5-E1B7749058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196" y="1570567"/>
            <a:ext cx="2055704" cy="3083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cle Scrooge - Disney - Life &amp;amp; Times version - Character profile -  Writeups.org">
            <a:extLst>
              <a:ext uri="{FF2B5EF4-FFF2-40B4-BE49-F238E27FC236}">
                <a16:creationId xmlns:a16="http://schemas.microsoft.com/office/drawing/2014/main" id="{0184D801-8BD0-AC43-8904-D3461D313D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1726" y="0"/>
            <a:ext cx="1250274" cy="1570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27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5BBA-AE24-4141-8AC4-6F18CA75DEF8}"/>
              </a:ext>
            </a:extLst>
          </p:cNvPr>
          <p:cNvSpPr>
            <a:spLocks noGrp="1"/>
          </p:cNvSpPr>
          <p:nvPr>
            <p:ph type="ctrTitle"/>
          </p:nvPr>
        </p:nvSpPr>
        <p:spPr>
          <a:xfrm>
            <a:off x="2808288" y="2650068"/>
            <a:ext cx="8287807" cy="1969030"/>
          </a:xfrm>
        </p:spPr>
        <p:txBody>
          <a:bodyPr>
            <a:noAutofit/>
          </a:bodyPr>
          <a:lstStyle/>
          <a:p>
            <a:pPr algn="l"/>
            <a:r>
              <a:rPr lang="en-US" sz="8800" b="1" dirty="0">
                <a:solidFill>
                  <a:schemeClr val="bg1"/>
                </a:solidFill>
                <a:latin typeface="Avenir Black" panose="02000503020000020003" pitchFamily="2" charset="0"/>
              </a:rPr>
              <a:t>Questions? Comments?</a:t>
            </a:r>
          </a:p>
        </p:txBody>
      </p:sp>
      <p:sp>
        <p:nvSpPr>
          <p:cNvPr id="3" name="Subtitle 2">
            <a:extLst>
              <a:ext uri="{FF2B5EF4-FFF2-40B4-BE49-F238E27FC236}">
                <a16:creationId xmlns:a16="http://schemas.microsoft.com/office/drawing/2014/main" id="{B7D604C4-E552-AA4B-8E90-3F6FEC0F345E}"/>
              </a:ext>
            </a:extLst>
          </p:cNvPr>
          <p:cNvSpPr>
            <a:spLocks noGrp="1"/>
          </p:cNvSpPr>
          <p:nvPr>
            <p:ph type="subTitle" idx="1"/>
          </p:nvPr>
        </p:nvSpPr>
        <p:spPr>
          <a:xfrm>
            <a:off x="2784740" y="1658409"/>
            <a:ext cx="9144000" cy="580495"/>
          </a:xfrm>
        </p:spPr>
        <p:txBody>
          <a:bodyPr>
            <a:normAutofit/>
          </a:bodyPr>
          <a:lstStyle/>
          <a:p>
            <a:pPr algn="l"/>
            <a:r>
              <a:rPr lang="en-US" sz="2800" b="1" dirty="0">
                <a:solidFill>
                  <a:schemeClr val="bg1"/>
                </a:solidFill>
                <a:latin typeface="Avenir Heavy" panose="02000503020000020003" pitchFamily="2" charset="0"/>
              </a:rPr>
              <a:t>Does anyone have any</a:t>
            </a:r>
          </a:p>
        </p:txBody>
      </p:sp>
      <p:pic>
        <p:nvPicPr>
          <p:cNvPr id="6" name="Picture 2" descr="See the source image">
            <a:extLst>
              <a:ext uri="{FF2B5EF4-FFF2-40B4-BE49-F238E27FC236}">
                <a16:creationId xmlns:a16="http://schemas.microsoft.com/office/drawing/2014/main" id="{34172025-5195-8F41-8795-6A55BF10E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60" y="2238904"/>
            <a:ext cx="1969030" cy="196903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ee the source image">
            <a:extLst>
              <a:ext uri="{FF2B5EF4-FFF2-40B4-BE49-F238E27FC236}">
                <a16:creationId xmlns:a16="http://schemas.microsoft.com/office/drawing/2014/main" id="{14EC799D-2509-194E-A398-4310568EF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9709" y="2238903"/>
            <a:ext cx="1969031" cy="19690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F896045-07BC-154E-B7B0-D715369B00DC}"/>
              </a:ext>
            </a:extLst>
          </p:cNvPr>
          <p:cNvSpPr/>
          <p:nvPr/>
        </p:nvSpPr>
        <p:spPr>
          <a:xfrm>
            <a:off x="4165247" y="6029097"/>
            <a:ext cx="3861506" cy="369332"/>
          </a:xfrm>
          <a:prstGeom prst="rect">
            <a:avLst/>
          </a:prstGeom>
        </p:spPr>
        <p:txBody>
          <a:bodyPr wrap="none">
            <a:spAutoFit/>
          </a:bodyPr>
          <a:lstStyle/>
          <a:p>
            <a:r>
              <a:rPr lang="en-US" u="sng" dirty="0">
                <a:solidFill>
                  <a:srgbClr val="0000FF"/>
                </a:solidFill>
                <a:latin typeface="Calibri" panose="020F0502020204030204" pitchFamily="34" charset="0"/>
                <a:hlinkClick r:id="rId4" tooltip="https://github.com/ProZachJ/ducktales"/>
              </a:rPr>
              <a:t>https://github.com/ProZachJ/ducktales</a:t>
            </a:r>
            <a:endParaRPr lang="en-US" dirty="0"/>
          </a:p>
        </p:txBody>
      </p:sp>
    </p:spTree>
    <p:extLst>
      <p:ext uri="{BB962C8B-B14F-4D97-AF65-F5344CB8AC3E}">
        <p14:creationId xmlns:p14="http://schemas.microsoft.com/office/powerpoint/2010/main" val="3113744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A96166-D112-7C43-84C3-D625A30BEB6A}"/>
              </a:ext>
            </a:extLst>
          </p:cNvPr>
          <p:cNvSpPr/>
          <p:nvPr/>
        </p:nvSpPr>
        <p:spPr>
          <a:xfrm>
            <a:off x="573196" y="636601"/>
            <a:ext cx="6837128" cy="769441"/>
          </a:xfrm>
          <a:prstGeom prst="rect">
            <a:avLst/>
          </a:prstGeom>
        </p:spPr>
        <p:txBody>
          <a:bodyPr wrap="none">
            <a:spAutoFit/>
          </a:bodyPr>
          <a:lstStyle/>
          <a:p>
            <a:r>
              <a:rPr lang="en-US" sz="4400" b="1" dirty="0">
                <a:solidFill>
                  <a:schemeClr val="bg1"/>
                </a:solidFill>
                <a:latin typeface="Avenir Black" panose="02000503020000020003" pitchFamily="2" charset="0"/>
              </a:rPr>
              <a:t>Okay then, in that case…</a:t>
            </a:r>
            <a:endParaRPr lang="en-US" sz="4400" b="1" dirty="0">
              <a:solidFill>
                <a:schemeClr val="bg1"/>
              </a:solidFill>
              <a:effectLst/>
              <a:latin typeface="Avenir Black" panose="02000503020000020003" pitchFamily="2" charset="0"/>
            </a:endParaRPr>
          </a:p>
        </p:txBody>
      </p:sp>
      <p:sp>
        <p:nvSpPr>
          <p:cNvPr id="9" name="Rectangle 8">
            <a:extLst>
              <a:ext uri="{FF2B5EF4-FFF2-40B4-BE49-F238E27FC236}">
                <a16:creationId xmlns:a16="http://schemas.microsoft.com/office/drawing/2014/main" id="{B536E7B8-1228-B242-9FAD-07726340FCFC}"/>
              </a:ext>
            </a:extLst>
          </p:cNvPr>
          <p:cNvSpPr/>
          <p:nvPr/>
        </p:nvSpPr>
        <p:spPr>
          <a:xfrm>
            <a:off x="523122" y="5104904"/>
            <a:ext cx="3541604" cy="1569660"/>
          </a:xfrm>
          <a:prstGeom prst="rect">
            <a:avLst/>
          </a:prstGeom>
        </p:spPr>
        <p:txBody>
          <a:bodyPr wrap="square">
            <a:spAutoFit/>
          </a:bodyPr>
          <a:lstStyle/>
          <a:p>
            <a:r>
              <a:rPr lang="en-US" sz="2400" dirty="0">
                <a:solidFill>
                  <a:schemeClr val="bg1"/>
                </a:solidFill>
                <a:latin typeface="Avenir Medium" panose="02000503020000020003" pitchFamily="2" charset="0"/>
              </a:rPr>
              <a:t>NaN NaN NaN NaN</a:t>
            </a:r>
          </a:p>
          <a:p>
            <a:r>
              <a:rPr lang="en-US" sz="2400" dirty="0">
                <a:solidFill>
                  <a:schemeClr val="bg1"/>
                </a:solidFill>
                <a:effectLst/>
                <a:latin typeface="Avenir Medium" panose="02000503020000020003" pitchFamily="2" charset="0"/>
              </a:rPr>
              <a:t>NaN Na</a:t>
            </a:r>
            <a:r>
              <a:rPr lang="en-US" sz="2400" dirty="0">
                <a:solidFill>
                  <a:schemeClr val="bg1"/>
                </a:solidFill>
                <a:latin typeface="Avenir Medium" panose="02000503020000020003" pitchFamily="2" charset="0"/>
              </a:rPr>
              <a:t>N NaN NaN</a:t>
            </a:r>
          </a:p>
          <a:p>
            <a:r>
              <a:rPr lang="en-US" sz="2400" dirty="0">
                <a:solidFill>
                  <a:schemeClr val="bg1"/>
                </a:solidFill>
                <a:effectLst/>
                <a:latin typeface="Avenir Medium" panose="02000503020000020003" pitchFamily="2" charset="0"/>
              </a:rPr>
              <a:t>Hey Hey-</a:t>
            </a:r>
            <a:r>
              <a:rPr lang="en-US" sz="2400" dirty="0" err="1">
                <a:solidFill>
                  <a:schemeClr val="bg1"/>
                </a:solidFill>
                <a:effectLst/>
                <a:latin typeface="Avenir Medium" panose="02000503020000020003" pitchFamily="2" charset="0"/>
              </a:rPr>
              <a:t>ey</a:t>
            </a:r>
            <a:endParaRPr lang="en-US" sz="2400" dirty="0">
              <a:solidFill>
                <a:schemeClr val="bg1"/>
              </a:solidFill>
              <a:effectLst/>
              <a:latin typeface="Avenir Medium" panose="02000503020000020003" pitchFamily="2" charset="0"/>
            </a:endParaRPr>
          </a:p>
          <a:p>
            <a:r>
              <a:rPr lang="en-US" sz="2400" dirty="0">
                <a:solidFill>
                  <a:schemeClr val="bg1"/>
                </a:solidFill>
                <a:latin typeface="Avenir Medium" panose="02000503020000020003" pitchFamily="2" charset="0"/>
              </a:rPr>
              <a:t>Goodbye!</a:t>
            </a:r>
            <a:endParaRPr lang="en-US" sz="2400" dirty="0">
              <a:solidFill>
                <a:schemeClr val="bg1"/>
              </a:solidFill>
              <a:effectLst/>
              <a:latin typeface="Avenir Medium" panose="02000503020000020003" pitchFamily="2" charset="0"/>
            </a:endParaRPr>
          </a:p>
        </p:txBody>
      </p:sp>
      <p:sp>
        <p:nvSpPr>
          <p:cNvPr id="10" name="Rectangle 9">
            <a:extLst>
              <a:ext uri="{FF2B5EF4-FFF2-40B4-BE49-F238E27FC236}">
                <a16:creationId xmlns:a16="http://schemas.microsoft.com/office/drawing/2014/main" id="{334ED419-BEBC-5547-AEB9-93EAB9F4DE5F}"/>
              </a:ext>
            </a:extLst>
          </p:cNvPr>
          <p:cNvSpPr/>
          <p:nvPr/>
        </p:nvSpPr>
        <p:spPr>
          <a:xfrm>
            <a:off x="6024991" y="2627681"/>
            <a:ext cx="6096000" cy="4154984"/>
          </a:xfrm>
          <a:prstGeom prst="rect">
            <a:avLst/>
          </a:prstGeom>
        </p:spPr>
        <p:txBody>
          <a:bodyPr wrap="square">
            <a:spAutoFit/>
          </a:bodyPr>
          <a:lstStyle/>
          <a:p>
            <a:r>
              <a:rPr lang="en-US" sz="2400" dirty="0">
                <a:solidFill>
                  <a:schemeClr val="bg1"/>
                </a:solidFill>
                <a:latin typeface="Avenir Medium" panose="02000503020000020003" pitchFamily="2" charset="0"/>
              </a:rPr>
              <a:t>Robert Hansen (@</a:t>
            </a:r>
            <a:r>
              <a:rPr lang="en-US" sz="2400" dirty="0" err="1">
                <a:solidFill>
                  <a:schemeClr val="bg1"/>
                </a:solidFill>
                <a:latin typeface="Avenir Medium" panose="02000503020000020003" pitchFamily="2" charset="0"/>
              </a:rPr>
              <a:t>RSnake</a:t>
            </a:r>
            <a:r>
              <a:rPr lang="en-US" sz="2400" dirty="0">
                <a:solidFill>
                  <a:schemeClr val="bg1"/>
                </a:solidFill>
                <a:latin typeface="Avenir Medium" panose="02000503020000020003" pitchFamily="2" charset="0"/>
              </a:rPr>
              <a:t>)</a:t>
            </a:r>
          </a:p>
          <a:p>
            <a:r>
              <a:rPr lang="en-US" sz="2400" dirty="0">
                <a:solidFill>
                  <a:schemeClr val="bg1"/>
                </a:solidFill>
                <a:latin typeface="Avenir Medium" panose="02000503020000020003" pitchFamily="2" charset="0"/>
              </a:rPr>
              <a:t>CTO/Co-Founder</a:t>
            </a:r>
          </a:p>
          <a:p>
            <a:r>
              <a:rPr lang="en-US" sz="2400" dirty="0" err="1">
                <a:solidFill>
                  <a:schemeClr val="bg1"/>
                </a:solidFill>
                <a:latin typeface="Avenir Medium" panose="02000503020000020003" pitchFamily="2" charset="0"/>
              </a:rPr>
              <a:t>robert@bitdiscovery.com</a:t>
            </a:r>
            <a:endParaRPr lang="en-US" sz="2400" dirty="0">
              <a:solidFill>
                <a:schemeClr val="bg1"/>
              </a:solidFill>
              <a:latin typeface="Avenir Medium" panose="02000503020000020003" pitchFamily="2" charset="0"/>
            </a:endParaRPr>
          </a:p>
          <a:p>
            <a:r>
              <a:rPr lang="en-US" sz="2400" dirty="0">
                <a:solidFill>
                  <a:schemeClr val="bg1"/>
                </a:solidFill>
                <a:latin typeface="Avenir Medium" panose="02000503020000020003" pitchFamily="2" charset="0"/>
              </a:rPr>
              <a:t>https://</a:t>
            </a:r>
            <a:r>
              <a:rPr lang="en-US" sz="2400" dirty="0" err="1">
                <a:solidFill>
                  <a:schemeClr val="bg1"/>
                </a:solidFill>
                <a:latin typeface="Avenir Medium" panose="02000503020000020003" pitchFamily="2" charset="0"/>
              </a:rPr>
              <a:t>bitdiscovery.com</a:t>
            </a:r>
            <a:r>
              <a:rPr lang="en-US" sz="2400" dirty="0">
                <a:solidFill>
                  <a:schemeClr val="bg1"/>
                </a:solidFill>
                <a:latin typeface="Avenir Medium" panose="02000503020000020003" pitchFamily="2" charset="0"/>
              </a:rPr>
              <a:t>/</a:t>
            </a:r>
          </a:p>
          <a:p>
            <a:endParaRPr lang="en-US" sz="2400" dirty="0">
              <a:solidFill>
                <a:schemeClr val="bg1"/>
              </a:solidFill>
              <a:latin typeface="Avenir Medium" panose="02000503020000020003" pitchFamily="2" charset="0"/>
            </a:endParaRPr>
          </a:p>
          <a:p>
            <a:endParaRPr lang="en-US" sz="2400" dirty="0">
              <a:solidFill>
                <a:schemeClr val="bg1"/>
              </a:solidFill>
              <a:latin typeface="Avenir Medium" panose="02000503020000020003" pitchFamily="2" charset="0"/>
            </a:endParaRPr>
          </a:p>
          <a:p>
            <a:endParaRPr lang="en-US" sz="2400" dirty="0">
              <a:solidFill>
                <a:schemeClr val="bg1"/>
              </a:solidFill>
              <a:latin typeface="Avenir Medium" panose="02000503020000020003" pitchFamily="2" charset="0"/>
            </a:endParaRPr>
          </a:p>
          <a:p>
            <a:r>
              <a:rPr lang="en-US" sz="2400" dirty="0">
                <a:solidFill>
                  <a:schemeClr val="bg1"/>
                </a:solidFill>
                <a:latin typeface="Avenir Medium" panose="02000503020000020003" pitchFamily="2" charset="0"/>
              </a:rPr>
              <a:t>Zach Jones (@HCIO4Burns)</a:t>
            </a:r>
          </a:p>
          <a:p>
            <a:r>
              <a:rPr lang="en-US" sz="2400" dirty="0">
                <a:solidFill>
                  <a:schemeClr val="bg1"/>
                </a:solidFill>
                <a:latin typeface="Avenir Medium" panose="02000503020000020003" pitchFamily="2" charset="0"/>
              </a:rPr>
              <a:t>Sr. Director, Threat Research</a:t>
            </a:r>
          </a:p>
          <a:p>
            <a:r>
              <a:rPr lang="en-US" sz="2400" dirty="0" err="1">
                <a:solidFill>
                  <a:schemeClr val="bg1"/>
                </a:solidFill>
                <a:latin typeface="Avenir Medium" panose="02000503020000020003" pitchFamily="2" charset="0"/>
              </a:rPr>
              <a:t>zach.jones@global.ntt</a:t>
            </a:r>
            <a:endParaRPr lang="en-US" sz="2400" dirty="0">
              <a:solidFill>
                <a:schemeClr val="bg1"/>
              </a:solidFill>
              <a:latin typeface="Avenir Medium" panose="02000503020000020003" pitchFamily="2" charset="0"/>
            </a:endParaRPr>
          </a:p>
          <a:p>
            <a:r>
              <a:rPr lang="en-US" sz="2400" dirty="0">
                <a:solidFill>
                  <a:schemeClr val="bg1"/>
                </a:solidFill>
                <a:latin typeface="Avenir Medium" panose="02000503020000020003" pitchFamily="2" charset="0"/>
              </a:rPr>
              <a:t>https://</a:t>
            </a:r>
            <a:r>
              <a:rPr lang="en-US" sz="2400" dirty="0" err="1">
                <a:solidFill>
                  <a:schemeClr val="bg1"/>
                </a:solidFill>
                <a:latin typeface="Avenir Medium" panose="02000503020000020003" pitchFamily="2" charset="0"/>
              </a:rPr>
              <a:t>www.whitehatsec.com</a:t>
            </a:r>
            <a:r>
              <a:rPr lang="en-US" sz="2400" dirty="0">
                <a:solidFill>
                  <a:schemeClr val="bg1"/>
                </a:solidFill>
                <a:latin typeface="Avenir Medium" panose="02000503020000020003" pitchFamily="2" charset="0"/>
              </a:rPr>
              <a:t>/</a:t>
            </a:r>
          </a:p>
        </p:txBody>
      </p:sp>
      <p:pic>
        <p:nvPicPr>
          <p:cNvPr id="11" name="Picture 10">
            <a:extLst>
              <a:ext uri="{FF2B5EF4-FFF2-40B4-BE49-F238E27FC236}">
                <a16:creationId xmlns:a16="http://schemas.microsoft.com/office/drawing/2014/main" id="{B3AF40AC-8421-1E44-A41E-303257A5F6EB}"/>
              </a:ext>
            </a:extLst>
          </p:cNvPr>
          <p:cNvPicPr>
            <a:picLocks noChangeAspect="1"/>
          </p:cNvPicPr>
          <p:nvPr/>
        </p:nvPicPr>
        <p:blipFill>
          <a:blip r:embed="rId3"/>
          <a:stretch>
            <a:fillRect/>
          </a:stretch>
        </p:blipFill>
        <p:spPr>
          <a:xfrm>
            <a:off x="6024991" y="1654225"/>
            <a:ext cx="3584025" cy="1045341"/>
          </a:xfrm>
          <a:prstGeom prst="rect">
            <a:avLst/>
          </a:prstGeom>
        </p:spPr>
      </p:pic>
      <p:pic>
        <p:nvPicPr>
          <p:cNvPr id="14342" name="Picture 6" descr="See the source image">
            <a:extLst>
              <a:ext uri="{FF2B5EF4-FFF2-40B4-BE49-F238E27FC236}">
                <a16:creationId xmlns:a16="http://schemas.microsoft.com/office/drawing/2014/main" id="{578B33F9-FF7A-9C40-A2AE-E49D98DDD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96" y="3197278"/>
            <a:ext cx="2861439" cy="19076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006D3B65-A714-CF47-B7A0-8EFB2CD142FC}"/>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24991" y="4454434"/>
            <a:ext cx="5289464" cy="74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541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1322798" cy="523220"/>
          </a:xfrm>
          <a:prstGeom prst="rect">
            <a:avLst/>
          </a:prstGeom>
        </p:spPr>
        <p:txBody>
          <a:bodyPr wrap="none">
            <a:spAutoFit/>
          </a:bodyPr>
          <a:lstStyle/>
          <a:p>
            <a:r>
              <a:rPr lang="en-US" sz="2800" b="1" dirty="0">
                <a:solidFill>
                  <a:srgbClr val="FFFFFF"/>
                </a:solidFill>
                <a:latin typeface="Avenir Black" panose="02000503020000020003" pitchFamily="2" charset="0"/>
              </a:rPr>
              <a:t>Simple</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976535"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Example</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1200329"/>
          </a:xfrm>
          <a:prstGeom prst="rect">
            <a:avLst/>
          </a:prstGeom>
        </p:spPr>
        <p:txBody>
          <a:bodyPr wrap="square">
            <a:spAutoFit/>
          </a:bodyPr>
          <a:lstStyle/>
          <a:p>
            <a:r>
              <a:rPr lang="en-US" dirty="0">
                <a:solidFill>
                  <a:schemeClr val="bg1"/>
                </a:solidFill>
                <a:latin typeface="Avenir Medium" panose="02000503020000020003" pitchFamily="2" charset="0"/>
              </a:rPr>
              <a:t>The following isn’t elegant but it’s an example of how someone can get into trouble extremely easily in Python.</a:t>
            </a:r>
          </a:p>
        </p:txBody>
      </p:sp>
      <p:sp>
        <p:nvSpPr>
          <p:cNvPr id="7" name="Rectangle 6">
            <a:extLst>
              <a:ext uri="{FF2B5EF4-FFF2-40B4-BE49-F238E27FC236}">
                <a16:creationId xmlns:a16="http://schemas.microsoft.com/office/drawing/2014/main" id="{6435B43D-2E83-E04D-A938-6EE3E6AB424B}"/>
              </a:ext>
            </a:extLst>
          </p:cNvPr>
          <p:cNvSpPr/>
          <p:nvPr/>
        </p:nvSpPr>
        <p:spPr>
          <a:xfrm>
            <a:off x="5170128" y="2039525"/>
            <a:ext cx="6642376" cy="2677656"/>
          </a:xfrm>
          <a:prstGeom prst="rect">
            <a:avLst/>
          </a:prstGeom>
        </p:spPr>
        <p:txBody>
          <a:bodyPr wrap="square">
            <a:spAutoFit/>
          </a:bodyPr>
          <a:lstStyle/>
          <a:p>
            <a:r>
              <a:rPr lang="en-US" sz="2800" dirty="0">
                <a:latin typeface="Lucida Console" panose="020B0609040504020204" pitchFamily="49" charset="0"/>
              </a:rPr>
              <a:t>def </a:t>
            </a:r>
            <a:r>
              <a:rPr lang="en-US" sz="2800" dirty="0" err="1">
                <a:latin typeface="Lucida Console" panose="020B0609040504020204" pitchFamily="49" charset="0"/>
              </a:rPr>
              <a:t>check_for_number</a:t>
            </a:r>
            <a:r>
              <a:rPr lang="en-US" sz="2800" dirty="0">
                <a:latin typeface="Lucida Console" panose="020B0609040504020204" pitchFamily="49" charset="0"/>
              </a:rPr>
              <a:t>(</a:t>
            </a:r>
            <a:r>
              <a:rPr lang="en-US" sz="2800" dirty="0" err="1">
                <a:latin typeface="Lucida Console" panose="020B0609040504020204" pitchFamily="49" charset="0"/>
              </a:rPr>
              <a:t>testvar</a:t>
            </a:r>
            <a:r>
              <a:rPr lang="en-US" sz="2800" dirty="0">
                <a:latin typeface="Lucida Console" panose="020B0609040504020204" pitchFamily="49" charset="0"/>
              </a:rPr>
              <a:t>):</a:t>
            </a:r>
          </a:p>
          <a:p>
            <a:r>
              <a:rPr lang="en-US" sz="2800" dirty="0">
                <a:latin typeface="Lucida Console" panose="020B0609040504020204" pitchFamily="49" charset="0"/>
              </a:rPr>
              <a:t>    try:</a:t>
            </a:r>
          </a:p>
          <a:p>
            <a:r>
              <a:rPr lang="en-US" sz="2800" dirty="0">
                <a:latin typeface="Lucida Console" panose="020B0609040504020204" pitchFamily="49" charset="0"/>
              </a:rPr>
              <a:t>        float(</a:t>
            </a:r>
            <a:r>
              <a:rPr lang="en-US" sz="2800" dirty="0" err="1">
                <a:latin typeface="Lucida Console" panose="020B0609040504020204" pitchFamily="49" charset="0"/>
              </a:rPr>
              <a:t>testvar</a:t>
            </a:r>
            <a:r>
              <a:rPr lang="en-US" sz="2800" dirty="0">
                <a:latin typeface="Lucida Console" panose="020B0609040504020204" pitchFamily="49" charset="0"/>
              </a:rPr>
              <a:t>)</a:t>
            </a:r>
          </a:p>
          <a:p>
            <a:r>
              <a:rPr lang="en-US" sz="2800" dirty="0">
                <a:latin typeface="Lucida Console" panose="020B0609040504020204" pitchFamily="49" charset="0"/>
              </a:rPr>
              <a:t>    except:</a:t>
            </a:r>
          </a:p>
          <a:p>
            <a:r>
              <a:rPr lang="en-US" sz="2800" dirty="0">
                <a:latin typeface="Lucida Console" panose="020B0609040504020204" pitchFamily="49" charset="0"/>
              </a:rPr>
              <a:t>        return 0</a:t>
            </a:r>
          </a:p>
          <a:p>
            <a:r>
              <a:rPr lang="en-US" sz="2800" dirty="0">
                <a:latin typeface="Lucida Console" panose="020B0609040504020204" pitchFamily="49" charset="0"/>
              </a:rPr>
              <a:t>    return 1</a:t>
            </a:r>
          </a:p>
        </p:txBody>
      </p:sp>
    </p:spTree>
    <p:extLst>
      <p:ext uri="{BB962C8B-B14F-4D97-AF65-F5344CB8AC3E}">
        <p14:creationId xmlns:p14="http://schemas.microsoft.com/office/powerpoint/2010/main" val="2600899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3813865" cy="523220"/>
          </a:xfrm>
          <a:prstGeom prst="rect">
            <a:avLst/>
          </a:prstGeom>
        </p:spPr>
        <p:txBody>
          <a:bodyPr wrap="none">
            <a:spAutoFit/>
          </a:bodyPr>
          <a:lstStyle/>
          <a:p>
            <a:r>
              <a:rPr lang="en-US" sz="2800" b="1" dirty="0">
                <a:solidFill>
                  <a:srgbClr val="FFFFFF"/>
                </a:solidFill>
                <a:latin typeface="Avenir Black" panose="02000503020000020003" pitchFamily="2" charset="0"/>
              </a:rPr>
              <a:t>In practice, this is the</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3976535"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Example</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3139321"/>
          </a:xfrm>
          <a:prstGeom prst="rect">
            <a:avLst/>
          </a:prstGeom>
        </p:spPr>
        <p:txBody>
          <a:bodyPr wrap="square">
            <a:spAutoFit/>
          </a:bodyPr>
          <a:lstStyle/>
          <a:p>
            <a:r>
              <a:rPr lang="en-US" dirty="0">
                <a:solidFill>
                  <a:schemeClr val="bg1"/>
                </a:solidFill>
                <a:latin typeface="Avenir Medium" panose="02000503020000020003" pitchFamily="2" charset="0"/>
              </a:rPr>
              <a:t>Once you combine a misunderstanding of how floats handle </a:t>
            </a:r>
            <a:r>
              <a:rPr lang="en-US" dirty="0" err="1">
                <a:solidFill>
                  <a:schemeClr val="bg1"/>
                </a:solidFill>
                <a:latin typeface="Avenir Medium" panose="02000503020000020003" pitchFamily="2" charset="0"/>
              </a:rPr>
              <a:t>NaNs</a:t>
            </a:r>
            <a:r>
              <a:rPr lang="en-US" dirty="0">
                <a:solidFill>
                  <a:schemeClr val="bg1"/>
                </a:solidFill>
                <a:latin typeface="Avenir Medium" panose="02000503020000020003" pitchFamily="2" charset="0"/>
              </a:rPr>
              <a:t> you can see that it can cause improper behavior, including letting the NaN pass through to more sensitive functions.</a:t>
            </a:r>
          </a:p>
          <a:p>
            <a:endParaRPr lang="en-US" dirty="0">
              <a:solidFill>
                <a:schemeClr val="bg1"/>
              </a:solidFill>
              <a:latin typeface="Avenir Medium" panose="02000503020000020003" pitchFamily="2" charset="0"/>
            </a:endParaRPr>
          </a:p>
          <a:p>
            <a:r>
              <a:rPr lang="en-US" dirty="0">
                <a:solidFill>
                  <a:schemeClr val="bg1"/>
                </a:solidFill>
                <a:latin typeface="Avenir Medium" panose="02000503020000020003" pitchFamily="2" charset="0"/>
              </a:rPr>
              <a:t>In this case it’s reasonable but incorrect to assume that NaN is a number from the code’s point of view and therefore safe to proceed.</a:t>
            </a:r>
          </a:p>
        </p:txBody>
      </p:sp>
      <p:sp>
        <p:nvSpPr>
          <p:cNvPr id="7" name="Rectangle 6">
            <a:extLst>
              <a:ext uri="{FF2B5EF4-FFF2-40B4-BE49-F238E27FC236}">
                <a16:creationId xmlns:a16="http://schemas.microsoft.com/office/drawing/2014/main" id="{6435B43D-2E83-E04D-A938-6EE3E6AB424B}"/>
              </a:ext>
            </a:extLst>
          </p:cNvPr>
          <p:cNvSpPr/>
          <p:nvPr/>
        </p:nvSpPr>
        <p:spPr>
          <a:xfrm>
            <a:off x="5170128" y="335845"/>
            <a:ext cx="6642376" cy="6186309"/>
          </a:xfrm>
          <a:prstGeom prst="rect">
            <a:avLst/>
          </a:prstGeom>
        </p:spPr>
        <p:txBody>
          <a:bodyPr wrap="square">
            <a:spAutoFit/>
          </a:bodyPr>
          <a:lstStyle/>
          <a:p>
            <a:r>
              <a:rPr lang="en-US" dirty="0">
                <a:latin typeface="Lucida Console" panose="020B0609040504020204" pitchFamily="49" charset="0"/>
              </a:rPr>
              <a:t>import sys</a:t>
            </a:r>
          </a:p>
          <a:p>
            <a:r>
              <a:rPr lang="en-US" dirty="0" err="1">
                <a:latin typeface="Lucida Console" panose="020B0609040504020204" pitchFamily="49" charset="0"/>
              </a:rPr>
              <a:t>Verify_these</a:t>
            </a:r>
            <a:r>
              <a:rPr lang="en-US" dirty="0">
                <a:latin typeface="Lucida Console" panose="020B0609040504020204" pitchFamily="49" charset="0"/>
              </a:rPr>
              <a:t> = [1.5, '</a:t>
            </a:r>
            <a:r>
              <a:rPr lang="en-US" dirty="0" err="1">
                <a:highlight>
                  <a:srgbClr val="FFFF00"/>
                </a:highlight>
                <a:latin typeface="Lucida Console" panose="020B0609040504020204" pitchFamily="49" charset="0"/>
              </a:rPr>
              <a:t>NaN</a:t>
            </a:r>
            <a:r>
              <a:rPr lang="en-US" dirty="0">
                <a:latin typeface="Lucida Console" panose="020B0609040504020204" pitchFamily="49" charset="0"/>
              </a:rPr>
              <a:t>', 'Bob', 5]</a:t>
            </a:r>
            <a:br>
              <a:rPr lang="en-US" dirty="0">
                <a:latin typeface="Lucida Console" panose="020B0609040504020204" pitchFamily="49" charset="0"/>
              </a:rPr>
            </a:br>
            <a:endParaRPr lang="en-US" dirty="0">
              <a:latin typeface="Lucida Console" panose="020B0609040504020204" pitchFamily="49" charset="0"/>
            </a:endParaRPr>
          </a:p>
          <a:p>
            <a:r>
              <a:rPr lang="en-US" dirty="0">
                <a:latin typeface="Lucida Console" panose="020B0609040504020204" pitchFamily="49" charset="0"/>
              </a:rPr>
              <a:t>def </a:t>
            </a:r>
            <a:r>
              <a:rPr lang="en-US" dirty="0" err="1">
                <a:latin typeface="Lucida Console" panose="020B0609040504020204" pitchFamily="49" charset="0"/>
              </a:rPr>
              <a:t>check_for_number</a:t>
            </a:r>
            <a:r>
              <a:rPr lang="en-US" dirty="0">
                <a:latin typeface="Lucida Console" panose="020B0609040504020204" pitchFamily="49" charset="0"/>
              </a:rPr>
              <a:t>(</a:t>
            </a:r>
            <a:r>
              <a:rPr lang="en-US" dirty="0" err="1">
                <a:latin typeface="Lucida Console" panose="020B0609040504020204" pitchFamily="49" charset="0"/>
              </a:rPr>
              <a:t>testvar</a:t>
            </a:r>
            <a:r>
              <a:rPr lang="en-US" dirty="0">
                <a:latin typeface="Lucida Console" panose="020B0609040504020204" pitchFamily="49" charset="0"/>
              </a:rPr>
              <a:t>):</a:t>
            </a:r>
          </a:p>
          <a:p>
            <a:r>
              <a:rPr lang="en-US" dirty="0">
                <a:latin typeface="Lucida Console" panose="020B0609040504020204" pitchFamily="49" charset="0"/>
              </a:rPr>
              <a:t>    </a:t>
            </a:r>
            <a:r>
              <a:rPr lang="en-US" dirty="0">
                <a:highlight>
                  <a:srgbClr val="00FF00"/>
                </a:highlight>
                <a:latin typeface="Lucida Console" panose="020B0609040504020204" pitchFamily="49" charset="0"/>
              </a:rPr>
              <a:t>try:</a:t>
            </a:r>
          </a:p>
          <a:p>
            <a:r>
              <a:rPr lang="en-US" dirty="0">
                <a:latin typeface="Lucida Console" panose="020B0609040504020204" pitchFamily="49" charset="0"/>
              </a:rPr>
              <a:t>        </a:t>
            </a:r>
            <a:r>
              <a:rPr lang="en-US" dirty="0">
                <a:highlight>
                  <a:srgbClr val="00FF00"/>
                </a:highlight>
                <a:latin typeface="Lucida Console" panose="020B0609040504020204" pitchFamily="49" charset="0"/>
              </a:rPr>
              <a:t>float(</a:t>
            </a:r>
            <a:r>
              <a:rPr lang="en-US" dirty="0" err="1">
                <a:highlight>
                  <a:srgbClr val="00FF00"/>
                </a:highlight>
                <a:latin typeface="Lucida Console" panose="020B0609040504020204" pitchFamily="49" charset="0"/>
              </a:rPr>
              <a:t>testvar</a:t>
            </a:r>
            <a:r>
              <a:rPr lang="en-US" dirty="0">
                <a:highlight>
                  <a:srgbClr val="00FF00"/>
                </a:highlight>
                <a:latin typeface="Lucida Console" panose="020B0609040504020204" pitchFamily="49" charset="0"/>
              </a:rPr>
              <a:t>)</a:t>
            </a:r>
          </a:p>
          <a:p>
            <a:r>
              <a:rPr lang="en-US" dirty="0">
                <a:latin typeface="Lucida Console" panose="020B0609040504020204" pitchFamily="49" charset="0"/>
              </a:rPr>
              <a:t>    </a:t>
            </a:r>
            <a:r>
              <a:rPr lang="en-US" dirty="0">
                <a:highlight>
                  <a:srgbClr val="00FF00"/>
                </a:highlight>
                <a:latin typeface="Lucida Console" panose="020B0609040504020204" pitchFamily="49" charset="0"/>
              </a:rPr>
              <a:t>except:</a:t>
            </a:r>
          </a:p>
          <a:p>
            <a:r>
              <a:rPr lang="en-US" dirty="0">
                <a:latin typeface="Lucida Console" panose="020B0609040504020204" pitchFamily="49" charset="0"/>
              </a:rPr>
              <a:t>        </a:t>
            </a:r>
            <a:r>
              <a:rPr lang="en-US" dirty="0">
                <a:highlight>
                  <a:srgbClr val="00FF00"/>
                </a:highlight>
                <a:latin typeface="Lucida Console" panose="020B0609040504020204" pitchFamily="49" charset="0"/>
              </a:rPr>
              <a:t>return 0</a:t>
            </a:r>
          </a:p>
          <a:p>
            <a:r>
              <a:rPr lang="en-US" dirty="0">
                <a:latin typeface="Lucida Console" panose="020B0609040504020204" pitchFamily="49" charset="0"/>
              </a:rPr>
              <a:t>    </a:t>
            </a:r>
            <a:r>
              <a:rPr lang="en-US" dirty="0">
                <a:highlight>
                  <a:srgbClr val="00FF00"/>
                </a:highlight>
                <a:latin typeface="Lucida Console" panose="020B0609040504020204" pitchFamily="49" charset="0"/>
              </a:rPr>
              <a:t>return 1</a:t>
            </a:r>
          </a:p>
          <a:p>
            <a:endParaRPr lang="en-US" dirty="0">
              <a:latin typeface="Lucida Console" panose="020B0609040504020204" pitchFamily="49" charset="0"/>
            </a:endParaRPr>
          </a:p>
          <a:p>
            <a:r>
              <a:rPr lang="en-US" dirty="0">
                <a:latin typeface="Lucida Console" panose="020B0609040504020204" pitchFamily="49" charset="0"/>
              </a:rPr>
              <a:t>for </a:t>
            </a:r>
            <a:r>
              <a:rPr lang="en-US" dirty="0" err="1">
                <a:latin typeface="Lucida Console" panose="020B0609040504020204" pitchFamily="49" charset="0"/>
              </a:rPr>
              <a:t>testnum</a:t>
            </a:r>
            <a:r>
              <a:rPr lang="en-US" dirty="0">
                <a:latin typeface="Lucida Console" panose="020B0609040504020204" pitchFamily="49" charset="0"/>
              </a:rPr>
              <a:t> in </a:t>
            </a:r>
            <a:r>
              <a:rPr lang="en-US" dirty="0" err="1">
                <a:latin typeface="Lucida Console" panose="020B0609040504020204" pitchFamily="49" charset="0"/>
              </a:rPr>
              <a:t>Verify_these</a:t>
            </a:r>
            <a:r>
              <a:rPr lang="en-US" dirty="0">
                <a:latin typeface="Lucida Console" panose="020B0609040504020204" pitchFamily="49" charset="0"/>
              </a:rPr>
              <a:t>:</a:t>
            </a:r>
          </a:p>
          <a:p>
            <a:r>
              <a:rPr lang="en-US" dirty="0">
                <a:latin typeface="Lucida Console" panose="020B0609040504020204" pitchFamily="49" charset="0"/>
              </a:rPr>
              <a:t>    if </a:t>
            </a:r>
            <a:r>
              <a:rPr lang="en-US" dirty="0" err="1">
                <a:latin typeface="Lucida Console" panose="020B0609040504020204" pitchFamily="49" charset="0"/>
              </a:rPr>
              <a:t>check_for_number</a:t>
            </a:r>
            <a:r>
              <a:rPr lang="en-US" dirty="0">
                <a:latin typeface="Lucida Console" panose="020B0609040504020204" pitchFamily="49" charset="0"/>
              </a:rPr>
              <a:t>(</a:t>
            </a:r>
            <a:r>
              <a:rPr lang="en-US" dirty="0" err="1">
                <a:latin typeface="Lucida Console" panose="020B0609040504020204" pitchFamily="49" charset="0"/>
              </a:rPr>
              <a:t>testnum</a:t>
            </a:r>
            <a:r>
              <a:rPr lang="en-US" dirty="0">
                <a:latin typeface="Lucida Console" panose="020B0609040504020204" pitchFamily="49" charset="0"/>
              </a:rPr>
              <a:t>):</a:t>
            </a:r>
          </a:p>
          <a:p>
            <a:r>
              <a:rPr lang="en-US" dirty="0">
                <a:latin typeface="Lucida Console" panose="020B0609040504020204" pitchFamily="49" charset="0"/>
              </a:rPr>
              <a:t>       print (str(</a:t>
            </a:r>
            <a:r>
              <a:rPr lang="en-US" dirty="0" err="1">
                <a:latin typeface="Lucida Console" panose="020B0609040504020204" pitchFamily="49" charset="0"/>
              </a:rPr>
              <a:t>testnum</a:t>
            </a:r>
            <a:r>
              <a:rPr lang="en-US" dirty="0">
                <a:latin typeface="Lucida Console" panose="020B0609040504020204" pitchFamily="49" charset="0"/>
              </a:rPr>
              <a:t>) + " OK!)</a:t>
            </a:r>
          </a:p>
          <a:p>
            <a:r>
              <a:rPr lang="en-US" dirty="0">
                <a:latin typeface="Lucida Console" panose="020B0609040504020204" pitchFamily="49" charset="0"/>
              </a:rPr>
              <a:t>       #Do dangerous stuff with </a:t>
            </a:r>
            <a:r>
              <a:rPr lang="en-US" dirty="0" err="1">
                <a:latin typeface="Lucida Console" panose="020B0609040504020204" pitchFamily="49" charset="0"/>
              </a:rPr>
              <a:t>testnum</a:t>
            </a:r>
            <a:r>
              <a:rPr lang="en-US" dirty="0">
                <a:latin typeface="Lucida Console" panose="020B0609040504020204" pitchFamily="49" charset="0"/>
              </a:rPr>
              <a:t>...</a:t>
            </a:r>
          </a:p>
          <a:p>
            <a:r>
              <a:rPr lang="en-US" dirty="0">
                <a:latin typeface="Lucida Console" panose="020B0609040504020204" pitchFamily="49" charset="0"/>
              </a:rPr>
              <a:t>    else:</a:t>
            </a:r>
          </a:p>
          <a:p>
            <a:r>
              <a:rPr lang="en-US" dirty="0">
                <a:latin typeface="Lucida Console" panose="020B0609040504020204" pitchFamily="49" charset="0"/>
              </a:rPr>
              <a:t>       print (str(</a:t>
            </a:r>
            <a:r>
              <a:rPr lang="en-US" dirty="0" err="1">
                <a:latin typeface="Lucida Console" panose="020B0609040504020204" pitchFamily="49" charset="0"/>
              </a:rPr>
              <a:t>testnum</a:t>
            </a:r>
            <a:r>
              <a:rPr lang="en-US" dirty="0">
                <a:latin typeface="Lucida Console" panose="020B0609040504020204" pitchFamily="49" charset="0"/>
              </a:rPr>
              <a:t>) + " Stop!")</a:t>
            </a:r>
          </a:p>
          <a:p>
            <a:r>
              <a:rPr lang="en-US" dirty="0">
                <a:latin typeface="Lucida Console" panose="020B0609040504020204" pitchFamily="49" charset="0"/>
              </a:rPr>
              <a:t>       </a:t>
            </a:r>
            <a:r>
              <a:rPr lang="en-US" dirty="0" err="1">
                <a:latin typeface="Lucida Console" panose="020B0609040504020204" pitchFamily="49" charset="0"/>
              </a:rPr>
              <a:t>sys.exit</a:t>
            </a:r>
            <a:r>
              <a:rPr lang="en-US" dirty="0">
                <a:latin typeface="Lucida Console" panose="020B0609040504020204" pitchFamily="49" charset="0"/>
              </a:rPr>
              <a:t>(0)</a:t>
            </a:r>
          </a:p>
          <a:p>
            <a:endParaRPr lang="en-US" dirty="0">
              <a:latin typeface="Lucida Console" panose="020B0609040504020204" pitchFamily="49" charset="0"/>
            </a:endParaRPr>
          </a:p>
          <a:p>
            <a:r>
              <a:rPr lang="en-US" dirty="0">
                <a:latin typeface="Lucida Console" panose="020B0609040504020204" pitchFamily="49" charset="0"/>
              </a:rPr>
              <a:t>$ python3 </a:t>
            </a:r>
            <a:r>
              <a:rPr lang="en-US" dirty="0" err="1">
                <a:latin typeface="Lucida Console" panose="020B0609040504020204" pitchFamily="49" charset="0"/>
              </a:rPr>
              <a:t>test.py</a:t>
            </a:r>
            <a:endParaRPr lang="en-US" dirty="0">
              <a:latin typeface="Lucida Console" panose="020B0609040504020204" pitchFamily="49" charset="0"/>
            </a:endParaRPr>
          </a:p>
          <a:p>
            <a:r>
              <a:rPr lang="en-US" dirty="0">
                <a:solidFill>
                  <a:schemeClr val="accent1"/>
                </a:solidFill>
                <a:latin typeface="Lucida Console" panose="020B0609040504020204" pitchFamily="49" charset="0"/>
              </a:rPr>
              <a:t>1.5 OK!</a:t>
            </a:r>
          </a:p>
          <a:p>
            <a:r>
              <a:rPr lang="en-US" dirty="0">
                <a:solidFill>
                  <a:schemeClr val="accent1"/>
                </a:solidFill>
                <a:latin typeface="Lucida Console" panose="020B0609040504020204" pitchFamily="49" charset="0"/>
              </a:rPr>
              <a:t>NaN OK!</a:t>
            </a:r>
          </a:p>
          <a:p>
            <a:r>
              <a:rPr lang="en-US" dirty="0">
                <a:solidFill>
                  <a:schemeClr val="accent1"/>
                </a:solidFill>
                <a:latin typeface="Lucida Console" panose="020B0609040504020204" pitchFamily="49" charset="0"/>
              </a:rPr>
              <a:t>Bob Stop!</a:t>
            </a:r>
          </a:p>
        </p:txBody>
      </p:sp>
    </p:spTree>
    <p:extLst>
      <p:ext uri="{BB962C8B-B14F-4D97-AF65-F5344CB8AC3E}">
        <p14:creationId xmlns:p14="http://schemas.microsoft.com/office/powerpoint/2010/main" val="1120197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1454244" cy="523220"/>
          </a:xfrm>
          <a:prstGeom prst="rect">
            <a:avLst/>
          </a:prstGeom>
        </p:spPr>
        <p:txBody>
          <a:bodyPr wrap="none">
            <a:spAutoFit/>
          </a:bodyPr>
          <a:lstStyle/>
          <a:p>
            <a:r>
              <a:rPr lang="en-US" sz="2800" b="1" dirty="0">
                <a:solidFill>
                  <a:srgbClr val="FFFFFF"/>
                </a:solidFill>
                <a:latin typeface="Avenir Black" panose="02000503020000020003" pitchFamily="2" charset="0"/>
              </a:rPr>
              <a:t>What is</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4492886"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NaN?</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2585323"/>
          </a:xfrm>
          <a:prstGeom prst="rect">
            <a:avLst/>
          </a:prstGeom>
        </p:spPr>
        <p:txBody>
          <a:bodyPr wrap="square">
            <a:spAutoFit/>
          </a:bodyPr>
          <a:lstStyle/>
          <a:p>
            <a:r>
              <a:rPr lang="en-US" dirty="0">
                <a:solidFill>
                  <a:schemeClr val="bg1"/>
                </a:solidFill>
                <a:latin typeface="Avenir Medium" panose="02000503020000020003" pitchFamily="2" charset="0"/>
              </a:rPr>
              <a:t>“Not a Number” is both a lot and nothing and also not nothing.</a:t>
            </a:r>
          </a:p>
          <a:p>
            <a:endParaRPr lang="en-US" dirty="0">
              <a:solidFill>
                <a:schemeClr val="bg1"/>
              </a:solidFill>
              <a:latin typeface="Avenir Medium" panose="02000503020000020003" pitchFamily="2" charset="0"/>
            </a:endParaRPr>
          </a:p>
          <a:p>
            <a:r>
              <a:rPr lang="en-US" dirty="0">
                <a:solidFill>
                  <a:schemeClr val="bg1"/>
                </a:solidFill>
                <a:latin typeface="Avenir Medium" panose="02000503020000020003" pitchFamily="2" charset="0"/>
              </a:rPr>
              <a:t>Use/references to NaN should crash when used far more often than it is for safety reasons but it’s so much more than that.</a:t>
            </a:r>
          </a:p>
          <a:p>
            <a:endParaRPr lang="en-US" dirty="0">
              <a:solidFill>
                <a:schemeClr val="bg1"/>
              </a:solidFill>
              <a:latin typeface="Avenir Medium" panose="02000503020000020003" pitchFamily="2" charset="0"/>
            </a:endParaRPr>
          </a:p>
          <a:p>
            <a:r>
              <a:rPr lang="en-US" dirty="0">
                <a:solidFill>
                  <a:schemeClr val="bg1"/>
                </a:solidFill>
                <a:latin typeface="Avenir Medium" panose="02000503020000020003" pitchFamily="2" charset="0"/>
              </a:rPr>
              <a:t>Not Indian bread, that's Naan.</a:t>
            </a:r>
          </a:p>
        </p:txBody>
      </p:sp>
      <p:sp>
        <p:nvSpPr>
          <p:cNvPr id="8" name="Rectangle 7">
            <a:extLst>
              <a:ext uri="{FF2B5EF4-FFF2-40B4-BE49-F238E27FC236}">
                <a16:creationId xmlns:a16="http://schemas.microsoft.com/office/drawing/2014/main" id="{787FB8F6-6C56-814E-8CAB-AA5EB242F626}"/>
              </a:ext>
            </a:extLst>
          </p:cNvPr>
          <p:cNvSpPr/>
          <p:nvPr/>
        </p:nvSpPr>
        <p:spPr>
          <a:xfrm>
            <a:off x="4899660" y="194182"/>
            <a:ext cx="7292340" cy="6740307"/>
          </a:xfrm>
          <a:prstGeom prst="rect">
            <a:avLst/>
          </a:prstGeom>
        </p:spPr>
        <p:txBody>
          <a:bodyPr wrap="square">
            <a:spAutoFit/>
          </a:bodyPr>
          <a:lstStyle/>
          <a:p>
            <a:r>
              <a:rPr lang="en-US" sz="1600" dirty="0">
                <a:latin typeface="Avenir Book" panose="02000503020000020003" pitchFamily="2" charset="0"/>
              </a:rPr>
              <a:t>Case insensitive casting: 'Nan' '</a:t>
            </a:r>
            <a:r>
              <a:rPr lang="en-US" sz="1600" dirty="0" err="1">
                <a:latin typeface="Avenir Book" panose="02000503020000020003" pitchFamily="2" charset="0"/>
              </a:rPr>
              <a:t>NaN</a:t>
            </a:r>
            <a:r>
              <a:rPr lang="en-US" sz="1600" dirty="0">
                <a:latin typeface="Avenir Book" panose="02000503020000020003" pitchFamily="2" charset="0"/>
              </a:rPr>
              <a:t>' 'nan' '</a:t>
            </a:r>
            <a:r>
              <a:rPr lang="en-US" sz="1600" dirty="0" err="1">
                <a:latin typeface="Avenir Book" panose="02000503020000020003" pitchFamily="2" charset="0"/>
              </a:rPr>
              <a:t>nAn</a:t>
            </a:r>
            <a:r>
              <a:rPr lang="en-US" sz="1600" dirty="0">
                <a:latin typeface="Avenir Book" panose="02000503020000020003" pitchFamily="2" charset="0"/>
              </a:rPr>
              <a:t>' '</a:t>
            </a:r>
            <a:r>
              <a:rPr lang="en-US" sz="1600" dirty="0" err="1">
                <a:latin typeface="Avenir Book" panose="02000503020000020003" pitchFamily="2" charset="0"/>
              </a:rPr>
              <a:t>nAN</a:t>
            </a:r>
            <a:r>
              <a:rPr lang="en-US" sz="1600" dirty="0">
                <a:latin typeface="Avenir Book" panose="02000503020000020003" pitchFamily="2" charset="0"/>
              </a:rPr>
              <a:t>' 'NAN' '</a:t>
            </a:r>
            <a:r>
              <a:rPr lang="en-US" sz="1600" dirty="0" err="1">
                <a:latin typeface="Avenir Book" panose="02000503020000020003" pitchFamily="2" charset="0"/>
              </a:rPr>
              <a:t>NAn</a:t>
            </a:r>
            <a:r>
              <a:rPr lang="en-US" sz="1600" dirty="0">
                <a:latin typeface="Avenir Book" panose="02000503020000020003" pitchFamily="2" charset="0"/>
              </a:rPr>
              <a:t>':</a:t>
            </a:r>
          </a:p>
          <a:p>
            <a:pPr lvl="1"/>
            <a:r>
              <a:rPr lang="en-US" sz="1600" dirty="0">
                <a:latin typeface="Lucida Console" panose="020B0609040504020204" pitchFamily="49" charset="0"/>
              </a:rPr>
              <a:t>&gt;&gt;&gt; print (float('Nan') + float('NAN') + float('</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nan</a:t>
            </a:r>
          </a:p>
          <a:p>
            <a:endParaRPr lang="en-US" sz="1600" dirty="0"/>
          </a:p>
          <a:p>
            <a:r>
              <a:rPr lang="en-US" sz="1600" dirty="0">
                <a:latin typeface="Avenir Book" panose="02000503020000020003" pitchFamily="2" charset="0"/>
              </a:rPr>
              <a:t>Inconsistently </a:t>
            </a:r>
            <a:r>
              <a:rPr lang="en-US" sz="1600" dirty="0" err="1">
                <a:latin typeface="Avenir Book" panose="02000503020000020003" pitchFamily="2" charset="0"/>
              </a:rPr>
              <a:t>CaMeLcAsE</a:t>
            </a:r>
            <a:r>
              <a:rPr lang="en-US" sz="1600" dirty="0">
                <a:latin typeface="Avenir Book" panose="02000503020000020003" pitchFamily="2" charset="0"/>
              </a:rPr>
              <a:t> “nan” and sometimes as “NaN” (Pandas, decimal):</a:t>
            </a:r>
          </a:p>
          <a:p>
            <a:pPr lvl="1"/>
            <a:r>
              <a:rPr lang="en-US" sz="1600" dirty="0">
                <a:latin typeface="Lucida Console" panose="020B0609040504020204" pitchFamily="49" charset="0"/>
              </a:rPr>
              <a:t>&gt;&gt;&gt; import pandas as pd</a:t>
            </a:r>
          </a:p>
          <a:p>
            <a:pPr lvl="1"/>
            <a:r>
              <a:rPr lang="en-US" sz="1600" dirty="0">
                <a:latin typeface="Lucida Console" panose="020B0609040504020204" pitchFamily="49" charset="0"/>
              </a:rPr>
              <a:t>&gt;&gt;&gt; import math</a:t>
            </a:r>
          </a:p>
          <a:p>
            <a:pPr lvl="1"/>
            <a:r>
              <a:rPr lang="en-US" sz="1600" dirty="0">
                <a:latin typeface="Lucida Console" panose="020B0609040504020204" pitchFamily="49" charset="0"/>
              </a:rPr>
              <a:t>&gt;&gt;&gt; from decimal import Decimal as D</a:t>
            </a:r>
          </a:p>
          <a:p>
            <a:pPr lvl="1"/>
            <a:r>
              <a:rPr lang="en-US" sz="1600" dirty="0">
                <a:latin typeface="Lucida Console" panose="020B0609040504020204" pitchFamily="49" charset="0"/>
              </a:rPr>
              <a:t>&gt;&gt;&gt; print (</a:t>
            </a:r>
            <a:r>
              <a:rPr lang="en-US" sz="1600" dirty="0" err="1">
                <a:latin typeface="Lucida Console" panose="020B0609040504020204" pitchFamily="49" charset="0"/>
              </a:rPr>
              <a:t>pd.DataFrame</a:t>
            </a:r>
            <a:r>
              <a:rPr lang="en-US" sz="1600" dirty="0">
                <a:latin typeface="Lucida Console" panose="020B0609040504020204" pitchFamily="49" charset="0"/>
              </a:rPr>
              <a:t>({'set': [</a:t>
            </a:r>
            <a:r>
              <a:rPr lang="en-US" sz="1600" dirty="0" err="1">
                <a:latin typeface="Lucida Console" panose="020B0609040504020204" pitchFamily="49" charset="0"/>
              </a:rPr>
              <a:t>np.nan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   set</a:t>
            </a:r>
          </a:p>
          <a:p>
            <a:pPr lvl="1"/>
            <a:r>
              <a:rPr lang="en-US" sz="1600" dirty="0">
                <a:solidFill>
                  <a:schemeClr val="accent1"/>
                </a:solidFill>
                <a:latin typeface="Lucida Console" panose="020B0609040504020204" pitchFamily="49" charset="0"/>
              </a:rPr>
              <a:t>0  NaN</a:t>
            </a:r>
          </a:p>
          <a:p>
            <a:pPr lvl="1"/>
            <a:r>
              <a:rPr lang="en-US" sz="1600" dirty="0">
                <a:latin typeface="Lucida Console" panose="020B0609040504020204" pitchFamily="49" charset="0"/>
              </a:rPr>
              <a:t>&gt;&gt;&gt; print (</a:t>
            </a:r>
            <a:r>
              <a:rPr lang="en-US" sz="1600" dirty="0" err="1">
                <a:latin typeface="Lucida Console" panose="020B0609040504020204" pitchFamily="49" charset="0"/>
              </a:rPr>
              <a:t>pd.DataFrame</a:t>
            </a:r>
            <a:r>
              <a:rPr lang="en-US" sz="1600" dirty="0">
                <a:latin typeface="Lucida Console" panose="020B0609040504020204" pitchFamily="49" charset="0"/>
              </a:rPr>
              <a:t>({'set': [</a:t>
            </a:r>
            <a:r>
              <a:rPr lang="en-US" sz="1600" dirty="0" err="1">
                <a:latin typeface="Lucida Console" panose="020B0609040504020204" pitchFamily="49" charset="0"/>
              </a:rPr>
              <a:t>np.nan</a:t>
            </a:r>
            <a:r>
              <a:rPr lang="en-US" sz="1600" dirty="0">
                <a:latin typeface="Lucida Console" panose="020B0609040504020204" pitchFamily="49" charset="0"/>
              </a:rPr>
              <a:t>]})['set'][0])</a:t>
            </a: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a:t>
            </a:r>
            <a:r>
              <a:rPr lang="en-US" sz="1600" dirty="0" err="1">
                <a:latin typeface="Lucida Console" panose="020B0609040504020204" pitchFamily="49" charset="0"/>
              </a:rPr>
              <a:t>np.nan</a:t>
            </a:r>
            <a:endParaRPr lang="en-US" sz="1600" dirty="0">
              <a:latin typeface="Lucida Console" panose="020B0609040504020204" pitchFamily="49" charset="0"/>
            </a:endParaRP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a:t>
            </a:r>
            <a:r>
              <a:rPr lang="en-US" sz="1600" dirty="0" err="1">
                <a:latin typeface="Lucida Console" panose="020B0609040504020204" pitchFamily="49" charset="0"/>
              </a:rPr>
              <a:t>math.nan</a:t>
            </a:r>
            <a:endParaRPr lang="en-US" sz="1600" dirty="0">
              <a:latin typeface="Lucida Console" panose="020B0609040504020204" pitchFamily="49" charset="0"/>
            </a:endParaRPr>
          </a:p>
          <a:p>
            <a:pPr lvl="1"/>
            <a:r>
              <a:rPr lang="en-US" sz="1600" dirty="0">
                <a:solidFill>
                  <a:schemeClr val="accent1"/>
                </a:solidFill>
                <a:latin typeface="Lucida Console" panose="020B0609040504020204" pitchFamily="49" charset="0"/>
              </a:rPr>
              <a:t>nan</a:t>
            </a:r>
          </a:p>
          <a:p>
            <a:pPr lvl="1"/>
            <a:r>
              <a:rPr lang="en-US" sz="1600" dirty="0">
                <a:latin typeface="Lucida Console" panose="020B0609040504020204" pitchFamily="49" charset="0"/>
              </a:rPr>
              <a:t>&gt;&gt;&gt; print (D(float('</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NaN</a:t>
            </a:r>
          </a:p>
          <a:p>
            <a:endParaRPr lang="en-US" sz="1600" dirty="0"/>
          </a:p>
          <a:p>
            <a:r>
              <a:rPr lang="en-US" sz="1600" dirty="0">
                <a:latin typeface="Avenir Book" panose="02000503020000020003" pitchFamily="2" charset="0"/>
              </a:rPr>
              <a:t>It has a length of 3 when in string form and is not None:</a:t>
            </a:r>
          </a:p>
          <a:p>
            <a:pPr lvl="1"/>
            <a:r>
              <a:rPr lang="en-US" sz="1600" dirty="0">
                <a:latin typeface="Lucida Console" panose="020B0609040504020204" pitchFamily="49" charset="0"/>
              </a:rPr>
              <a:t>&gt;&gt;&gt; </a:t>
            </a:r>
            <a:r>
              <a:rPr lang="en-US" sz="1600" dirty="0" err="1">
                <a:latin typeface="Lucida Console" panose="020B0609040504020204" pitchFamily="49" charset="0"/>
              </a:rPr>
              <a:t>len</a:t>
            </a:r>
            <a:r>
              <a:rPr lang="en-US" sz="1600" dirty="0">
                <a:latin typeface="Lucida Console" panose="020B0609040504020204" pitchFamily="49" charset="0"/>
              </a:rPr>
              <a:t>(str(</a:t>
            </a:r>
            <a:r>
              <a:rPr lang="en-US" sz="1600" dirty="0" err="1">
                <a:latin typeface="Lucida Console" panose="020B0609040504020204" pitchFamily="49" charset="0"/>
              </a:rPr>
              <a:t>np.nan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3</a:t>
            </a:r>
          </a:p>
          <a:p>
            <a:pPr lvl="1"/>
            <a:r>
              <a:rPr lang="en-US" sz="1600" dirty="0">
                <a:latin typeface="Lucida Console" panose="020B0609040504020204" pitchFamily="49" charset="0"/>
              </a:rPr>
              <a:t>&gt;&gt;&gt; import </a:t>
            </a:r>
            <a:r>
              <a:rPr lang="en-US" sz="1600" dirty="0" err="1">
                <a:latin typeface="Lucida Console" panose="020B0609040504020204" pitchFamily="49" charset="0"/>
              </a:rPr>
              <a:t>numpy</a:t>
            </a:r>
            <a:r>
              <a:rPr lang="en-US" sz="1600" dirty="0">
                <a:latin typeface="Lucida Console" panose="020B0609040504020204" pitchFamily="49" charset="0"/>
              </a:rPr>
              <a:t> as np</a:t>
            </a:r>
          </a:p>
          <a:p>
            <a:pPr lvl="1"/>
            <a:r>
              <a:rPr lang="en-US" sz="1600" dirty="0">
                <a:latin typeface="Lucida Console" panose="020B0609040504020204" pitchFamily="49" charset="0"/>
              </a:rPr>
              <a:t>&gt;&gt;&gt; </a:t>
            </a:r>
            <a:r>
              <a:rPr lang="en-US" sz="1600" dirty="0" err="1">
                <a:latin typeface="Lucida Console" panose="020B0609040504020204" pitchFamily="49" charset="0"/>
              </a:rPr>
              <a:t>np.nan</a:t>
            </a:r>
            <a:r>
              <a:rPr lang="en-US" sz="1600" dirty="0">
                <a:latin typeface="Lucida Console" panose="020B0609040504020204" pitchFamily="49" charset="0"/>
              </a:rPr>
              <a:t> != None</a:t>
            </a:r>
          </a:p>
          <a:p>
            <a:pPr lvl="1"/>
            <a:r>
              <a:rPr lang="en-US" sz="1600" dirty="0">
                <a:solidFill>
                  <a:schemeClr val="accent1"/>
                </a:solidFill>
                <a:latin typeface="Lucida Console" panose="020B0609040504020204" pitchFamily="49" charset="0"/>
              </a:rPr>
              <a:t>True</a:t>
            </a:r>
          </a:p>
        </p:txBody>
      </p:sp>
      <p:pic>
        <p:nvPicPr>
          <p:cNvPr id="22530" name="Picture 2" descr="See the source image">
            <a:extLst>
              <a:ext uri="{FF2B5EF4-FFF2-40B4-BE49-F238E27FC236}">
                <a16:creationId xmlns:a16="http://schemas.microsoft.com/office/drawing/2014/main" id="{90542662-75B6-334D-96EC-18D469D7B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05620" y="5141447"/>
            <a:ext cx="1554388" cy="155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5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1454244" cy="523220"/>
          </a:xfrm>
          <a:prstGeom prst="rect">
            <a:avLst/>
          </a:prstGeom>
        </p:spPr>
        <p:txBody>
          <a:bodyPr wrap="none">
            <a:spAutoFit/>
          </a:bodyPr>
          <a:lstStyle/>
          <a:p>
            <a:r>
              <a:rPr lang="en-US" sz="2800" b="1" dirty="0">
                <a:solidFill>
                  <a:srgbClr val="FFFFFF"/>
                </a:solidFill>
                <a:latin typeface="Avenir Black" panose="02000503020000020003" pitchFamily="2" charset="0"/>
              </a:rPr>
              <a:t>What is</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4492886"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NaN?</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369332"/>
          </a:xfrm>
          <a:prstGeom prst="rect">
            <a:avLst/>
          </a:prstGeom>
        </p:spPr>
        <p:txBody>
          <a:bodyPr wrap="square">
            <a:spAutoFit/>
          </a:bodyPr>
          <a:lstStyle/>
          <a:p>
            <a:r>
              <a:rPr lang="en-US" dirty="0">
                <a:solidFill>
                  <a:schemeClr val="bg1"/>
                </a:solidFill>
                <a:latin typeface="Avenir Medium" panose="02000503020000020003" pitchFamily="2" charset="0"/>
              </a:rPr>
              <a:t>So many weird properties!</a:t>
            </a:r>
          </a:p>
        </p:txBody>
      </p:sp>
      <p:sp>
        <p:nvSpPr>
          <p:cNvPr id="8" name="Rectangle 7">
            <a:extLst>
              <a:ext uri="{FF2B5EF4-FFF2-40B4-BE49-F238E27FC236}">
                <a16:creationId xmlns:a16="http://schemas.microsoft.com/office/drawing/2014/main" id="{787FB8F6-6C56-814E-8CAB-AA5EB242F626}"/>
              </a:ext>
            </a:extLst>
          </p:cNvPr>
          <p:cNvSpPr/>
          <p:nvPr/>
        </p:nvSpPr>
        <p:spPr>
          <a:xfrm>
            <a:off x="5170128" y="551289"/>
            <a:ext cx="6642376" cy="5755422"/>
          </a:xfrm>
          <a:prstGeom prst="rect">
            <a:avLst/>
          </a:prstGeom>
        </p:spPr>
        <p:txBody>
          <a:bodyPr wrap="square">
            <a:spAutoFit/>
          </a:bodyPr>
          <a:lstStyle/>
          <a:p>
            <a:r>
              <a:rPr lang="en-US" sz="1600" dirty="0">
                <a:latin typeface="Avenir Book" panose="02000503020000020003" pitchFamily="2" charset="0"/>
              </a:rPr>
              <a:t>It acts like a number </a:t>
            </a:r>
            <a:r>
              <a:rPr lang="en-US" sz="1600" dirty="0" err="1">
                <a:latin typeface="Avenir Book" panose="02000503020000020003" pitchFamily="2" charset="0"/>
              </a:rPr>
              <a:t>sorta</a:t>
            </a:r>
            <a:r>
              <a:rPr lang="en-US" sz="1600" dirty="0">
                <a:latin typeface="Avenir Book" panose="02000503020000020003" pitchFamily="2" charset="0"/>
              </a:rPr>
              <a:t> (I know).</a:t>
            </a:r>
          </a:p>
          <a:p>
            <a:pPr lvl="1"/>
            <a:r>
              <a:rPr lang="en-US" sz="1600" dirty="0">
                <a:latin typeface="Lucida Console" panose="020B0609040504020204" pitchFamily="49" charset="0"/>
              </a:rPr>
              <a:t>&gt;&gt;&gt; </a:t>
            </a:r>
            <a:r>
              <a:rPr lang="en-US" sz="1600" dirty="0" err="1">
                <a:latin typeface="Lucida Console" panose="020B0609040504020204" pitchFamily="49" charset="0"/>
              </a:rPr>
              <a:t>np.nan</a:t>
            </a:r>
            <a:r>
              <a:rPr lang="en-US" sz="1600" dirty="0">
                <a:latin typeface="Lucida Console" panose="020B0609040504020204" pitchFamily="49" charset="0"/>
              </a:rPr>
              <a:t> &gt; 0</a:t>
            </a:r>
          </a:p>
          <a:p>
            <a:pPr lvl="1"/>
            <a:r>
              <a:rPr lang="en-US" sz="1600" dirty="0">
                <a:solidFill>
                  <a:schemeClr val="accent1"/>
                </a:solidFill>
                <a:latin typeface="Lucida Console" panose="020B0609040504020204" pitchFamily="49" charset="0"/>
              </a:rPr>
              <a:t>False</a:t>
            </a:r>
          </a:p>
          <a:p>
            <a:endParaRPr lang="en-US" sz="1600" dirty="0">
              <a:latin typeface="Lucida Console" panose="020B0609040504020204" pitchFamily="49" charset="0"/>
            </a:endParaRPr>
          </a:p>
          <a:p>
            <a:r>
              <a:rPr lang="en-US" sz="1600" dirty="0">
                <a:latin typeface="Avenir Book" panose="02000503020000020003" pitchFamily="2" charset="0"/>
              </a:rPr>
              <a:t>Is a float, bool, or complex (not int, hex, oct, bin or </a:t>
            </a:r>
            <a:r>
              <a:rPr lang="en-US" sz="1600" dirty="0" err="1">
                <a:latin typeface="Avenir Book" panose="02000503020000020003" pitchFamily="2" charset="0"/>
              </a:rPr>
              <a:t>ord</a:t>
            </a:r>
            <a:r>
              <a:rPr lang="en-US" sz="1600" dirty="0">
                <a:latin typeface="Avenir Book" panose="02000503020000020003" pitchFamily="2" charset="0"/>
              </a:rPr>
              <a:t> - CRASH):</a:t>
            </a:r>
          </a:p>
          <a:p>
            <a:pPr lvl="1"/>
            <a:r>
              <a:rPr lang="en-US" sz="1600" dirty="0">
                <a:latin typeface="Lucida Console" panose="020B0609040504020204" pitchFamily="49" charset="0"/>
              </a:rPr>
              <a:t>&gt;&gt;&gt; type(float('</a:t>
            </a:r>
            <a:r>
              <a:rPr lang="en-US" sz="1600" dirty="0" err="1">
                <a:latin typeface="Lucida Console" panose="020B0609040504020204" pitchFamily="49" charset="0"/>
              </a:rPr>
              <a:t>NaN</a:t>
            </a:r>
            <a:r>
              <a:rPr lang="en-US" sz="1600" dirty="0">
                <a:latin typeface="Lucida Console" panose="020B0609040504020204" pitchFamily="49" charset="0"/>
              </a:rPr>
              <a:t>’))) #Most commonly a float</a:t>
            </a:r>
          </a:p>
          <a:p>
            <a:pPr lvl="1"/>
            <a:r>
              <a:rPr lang="en-US" sz="1600" dirty="0">
                <a:solidFill>
                  <a:schemeClr val="accent1"/>
                </a:solidFill>
                <a:latin typeface="Lucida Console" panose="020B0609040504020204" pitchFamily="49" charset="0"/>
              </a:rPr>
              <a:t>&lt;class 'float’&gt;</a:t>
            </a:r>
          </a:p>
          <a:p>
            <a:pPr lvl="1"/>
            <a:r>
              <a:rPr lang="en-US" sz="1600" dirty="0">
                <a:latin typeface="Lucida Console" panose="020B0609040504020204" pitchFamily="49" charset="0"/>
              </a:rPr>
              <a:t>&gt;&gt;&gt; type(bool('</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&lt;class 'bool’&gt;</a:t>
            </a:r>
          </a:p>
          <a:p>
            <a:pPr lvl="1"/>
            <a:r>
              <a:rPr lang="en-US" sz="1600" dirty="0">
                <a:latin typeface="Lucida Console" panose="020B0609040504020204" pitchFamily="49" charset="0"/>
              </a:rPr>
              <a:t>&gt;&gt;&gt; type(complex('</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&lt;class 'complex'&gt;</a:t>
            </a:r>
          </a:p>
          <a:p>
            <a:pPr lvl="1"/>
            <a:endParaRPr lang="en-US" sz="1600" dirty="0">
              <a:solidFill>
                <a:schemeClr val="accent1"/>
              </a:solidFill>
              <a:latin typeface="Lucida Console" panose="020B0609040504020204" pitchFamily="49" charset="0"/>
            </a:endParaRPr>
          </a:p>
          <a:p>
            <a:r>
              <a:rPr lang="en-US" sz="1600" dirty="0">
                <a:latin typeface="Avenir Book" panose="02000503020000020003" pitchFamily="2" charset="0"/>
              </a:rPr>
              <a:t>It is True. And </a:t>
            </a:r>
            <a:r>
              <a:rPr lang="en-US" sz="1600" dirty="0" err="1">
                <a:latin typeface="Avenir Book" panose="02000503020000020003" pitchFamily="2" charset="0"/>
              </a:rPr>
              <a:t>nullbyte</a:t>
            </a:r>
            <a:r>
              <a:rPr lang="en-US" sz="1600" dirty="0">
                <a:latin typeface="Avenir Book" panose="02000503020000020003" pitchFamily="2" charset="0"/>
              </a:rPr>
              <a:t>. And also, the integer 1. Ouch.</a:t>
            </a:r>
          </a:p>
          <a:p>
            <a:pPr lvl="1"/>
            <a:r>
              <a:rPr lang="en-US" sz="1600" dirty="0">
                <a:latin typeface="Lucida Console" panose="020B0609040504020204" pitchFamily="49" charset="0"/>
              </a:rPr>
              <a:t>&gt;&gt;&gt; bool('</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solidFill>
                  <a:schemeClr val="accent1"/>
                </a:solidFill>
                <a:latin typeface="Lucida Console" panose="020B0609040504020204" pitchFamily="49" charset="0"/>
              </a:rPr>
              <a:t>True</a:t>
            </a:r>
          </a:p>
          <a:p>
            <a:pPr lvl="1"/>
            <a:r>
              <a:rPr lang="en-US" sz="1600" dirty="0">
                <a:latin typeface="Lucida Console" panose="020B0609040504020204" pitchFamily="49" charset="0"/>
              </a:rPr>
              <a:t>&gt;&gt;&gt; </a:t>
            </a:r>
            <a:r>
              <a:rPr lang="en-US" sz="1600" dirty="0" err="1">
                <a:latin typeface="Lucida Console" panose="020B0609040504020204" pitchFamily="49" charset="0"/>
              </a:rPr>
              <a:t>bytearray</a:t>
            </a:r>
            <a:r>
              <a:rPr lang="en-US" sz="1600" dirty="0">
                <a:latin typeface="Lucida Console" panose="020B0609040504020204" pitchFamily="49" charset="0"/>
              </a:rPr>
              <a:t>(bool('NaN'))</a:t>
            </a:r>
          </a:p>
          <a:p>
            <a:pPr lvl="1"/>
            <a:r>
              <a:rPr lang="en-US" sz="1600" dirty="0" err="1">
                <a:solidFill>
                  <a:schemeClr val="accent1"/>
                </a:solidFill>
                <a:latin typeface="Lucida Console" panose="020B0609040504020204" pitchFamily="49" charset="0"/>
              </a:rPr>
              <a:t>bytearray</a:t>
            </a:r>
            <a:r>
              <a:rPr lang="en-US" sz="1600" dirty="0">
                <a:solidFill>
                  <a:schemeClr val="accent1"/>
                </a:solidFill>
                <a:latin typeface="Lucida Console" panose="020B0609040504020204" pitchFamily="49" charset="0"/>
              </a:rPr>
              <a:t>(b'\x00’)</a:t>
            </a:r>
          </a:p>
          <a:p>
            <a:pPr lvl="1"/>
            <a:r>
              <a:rPr lang="en-US" sz="1600" dirty="0">
                <a:latin typeface="Lucida Console" panose="020B0609040504020204" pitchFamily="49" charset="0"/>
              </a:rPr>
              <a:t>&gt;&gt;&gt; bool('</a:t>
            </a:r>
            <a:r>
              <a:rPr lang="en-US" sz="1600" dirty="0" err="1">
                <a:latin typeface="Lucida Console" panose="020B0609040504020204" pitchFamily="49" charset="0"/>
              </a:rPr>
              <a:t>NaN</a:t>
            </a:r>
            <a:r>
              <a:rPr lang="en-US" sz="1600" dirty="0">
                <a:latin typeface="Lucida Console" panose="020B0609040504020204" pitchFamily="49" charset="0"/>
              </a:rPr>
              <a:t>') == int(1)</a:t>
            </a:r>
          </a:p>
          <a:p>
            <a:pPr lvl="1"/>
            <a:r>
              <a:rPr lang="en-US" sz="1600" dirty="0">
                <a:solidFill>
                  <a:schemeClr val="accent1"/>
                </a:solidFill>
                <a:latin typeface="Lucida Console" panose="020B0609040504020204" pitchFamily="49" charset="0"/>
              </a:rPr>
              <a:t>True</a:t>
            </a:r>
          </a:p>
          <a:p>
            <a:endParaRPr lang="en-US" sz="1600" dirty="0">
              <a:latin typeface="Lucida Console" panose="020B0609040504020204" pitchFamily="49" charset="0"/>
            </a:endParaRPr>
          </a:p>
          <a:p>
            <a:r>
              <a:rPr lang="en-US" sz="1600" dirty="0">
                <a:latin typeface="Avenir Book" panose="02000503020000020003" pitchFamily="2" charset="0"/>
              </a:rPr>
              <a:t>Eats variables (sometimes anyway):</a:t>
            </a:r>
          </a:p>
          <a:p>
            <a:pPr lvl="1"/>
            <a:r>
              <a:rPr lang="en-US" sz="1600" dirty="0">
                <a:latin typeface="Lucida Console" panose="020B0609040504020204" pitchFamily="49" charset="0"/>
              </a:rPr>
              <a:t>&gt;&gt;&gt; </a:t>
            </a:r>
            <a:r>
              <a:rPr lang="en-US" sz="1600" dirty="0" err="1">
                <a:latin typeface="Lucida Console" panose="020B0609040504020204" pitchFamily="49" charset="0"/>
              </a:rPr>
              <a:t>np.nan</a:t>
            </a:r>
            <a:r>
              <a:rPr lang="en-US" sz="1600" dirty="0">
                <a:latin typeface="Lucida Console" panose="020B0609040504020204" pitchFamily="49" charset="0"/>
              </a:rPr>
              <a:t> + 1</a:t>
            </a:r>
          </a:p>
          <a:p>
            <a:pPr lvl="1"/>
            <a:r>
              <a:rPr lang="en-US" sz="1600" dirty="0">
                <a:solidFill>
                  <a:schemeClr val="accent1"/>
                </a:solidFill>
                <a:latin typeface="Lucida Console" panose="020B0609040504020204" pitchFamily="49" charset="0"/>
              </a:rPr>
              <a:t>nan</a:t>
            </a:r>
          </a:p>
        </p:txBody>
      </p:sp>
    </p:spTree>
    <p:extLst>
      <p:ext uri="{BB962C8B-B14F-4D97-AF65-F5344CB8AC3E}">
        <p14:creationId xmlns:p14="http://schemas.microsoft.com/office/powerpoint/2010/main" val="207701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387D75-46C8-1741-B8F5-A6D70EB7E293}"/>
              </a:ext>
            </a:extLst>
          </p:cNvPr>
          <p:cNvSpPr/>
          <p:nvPr/>
        </p:nvSpPr>
        <p:spPr>
          <a:xfrm>
            <a:off x="0" y="0"/>
            <a:ext cx="4845132" cy="6858000"/>
          </a:xfrm>
          <a:prstGeom prst="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119B15-063B-9640-9B28-626470657241}"/>
              </a:ext>
            </a:extLst>
          </p:cNvPr>
          <p:cNvSpPr/>
          <p:nvPr/>
        </p:nvSpPr>
        <p:spPr>
          <a:xfrm>
            <a:off x="352246" y="1127667"/>
            <a:ext cx="1454244" cy="523220"/>
          </a:xfrm>
          <a:prstGeom prst="rect">
            <a:avLst/>
          </a:prstGeom>
        </p:spPr>
        <p:txBody>
          <a:bodyPr wrap="none">
            <a:spAutoFit/>
          </a:bodyPr>
          <a:lstStyle/>
          <a:p>
            <a:r>
              <a:rPr lang="en-US" sz="2800" b="1" dirty="0">
                <a:solidFill>
                  <a:srgbClr val="FFFFFF"/>
                </a:solidFill>
                <a:latin typeface="Avenir Black" panose="02000503020000020003" pitchFamily="2" charset="0"/>
              </a:rPr>
              <a:t>What is</a:t>
            </a:r>
            <a:endParaRPr lang="en-US" sz="2800" b="1" dirty="0">
              <a:solidFill>
                <a:srgbClr val="FFFFFF"/>
              </a:solidFill>
              <a:effectLst/>
              <a:latin typeface="Avenir Black" panose="02000503020000020003" pitchFamily="2" charset="0"/>
            </a:endParaRPr>
          </a:p>
        </p:txBody>
      </p:sp>
      <p:sp>
        <p:nvSpPr>
          <p:cNvPr id="6" name="Rectangle 5">
            <a:extLst>
              <a:ext uri="{FF2B5EF4-FFF2-40B4-BE49-F238E27FC236}">
                <a16:creationId xmlns:a16="http://schemas.microsoft.com/office/drawing/2014/main" id="{3F24C1DC-C257-C34B-9F86-74371AD47639}"/>
              </a:ext>
            </a:extLst>
          </p:cNvPr>
          <p:cNvSpPr/>
          <p:nvPr/>
        </p:nvSpPr>
        <p:spPr>
          <a:xfrm>
            <a:off x="352246" y="1522461"/>
            <a:ext cx="4492886" cy="1034129"/>
          </a:xfrm>
          <a:prstGeom prst="rect">
            <a:avLst/>
          </a:prstGeom>
        </p:spPr>
        <p:txBody>
          <a:bodyPr wrap="square" anchor="t">
            <a:spAutoFit/>
          </a:bodyPr>
          <a:lstStyle/>
          <a:p>
            <a:pPr>
              <a:lnSpc>
                <a:spcPct val="80000"/>
              </a:lnSpc>
            </a:pPr>
            <a:r>
              <a:rPr lang="en-US" sz="7200" b="1" dirty="0">
                <a:solidFill>
                  <a:srgbClr val="FFFFFF"/>
                </a:solidFill>
                <a:latin typeface="Avenir Black" panose="02000503020000020003" pitchFamily="2" charset="0"/>
              </a:rPr>
              <a:t>NaN?</a:t>
            </a:r>
            <a:endParaRPr lang="en-US" sz="7200" b="1" dirty="0">
              <a:solidFill>
                <a:srgbClr val="FFFFFF"/>
              </a:solidFill>
              <a:effectLst/>
              <a:latin typeface="Avenir Black" panose="02000503020000020003" pitchFamily="2" charset="0"/>
            </a:endParaRPr>
          </a:p>
        </p:txBody>
      </p:sp>
      <p:sp>
        <p:nvSpPr>
          <p:cNvPr id="14" name="Rectangle 13">
            <a:extLst>
              <a:ext uri="{FF2B5EF4-FFF2-40B4-BE49-F238E27FC236}">
                <a16:creationId xmlns:a16="http://schemas.microsoft.com/office/drawing/2014/main" id="{B0FCDB31-1590-AC4C-949A-7C7C98F997C5}"/>
              </a:ext>
            </a:extLst>
          </p:cNvPr>
          <p:cNvSpPr/>
          <p:nvPr/>
        </p:nvSpPr>
        <p:spPr>
          <a:xfrm>
            <a:off x="379496" y="2548674"/>
            <a:ext cx="3976535" cy="646331"/>
          </a:xfrm>
          <a:prstGeom prst="rect">
            <a:avLst/>
          </a:prstGeom>
        </p:spPr>
        <p:txBody>
          <a:bodyPr wrap="square">
            <a:spAutoFit/>
          </a:bodyPr>
          <a:lstStyle/>
          <a:p>
            <a:r>
              <a:rPr lang="en-US" dirty="0">
                <a:solidFill>
                  <a:schemeClr val="bg1"/>
                </a:solidFill>
                <a:latin typeface="Avenir Medium" panose="02000503020000020003" pitchFamily="2" charset="0"/>
              </a:rPr>
              <a:t>More weird properties! And this is just the tip of the iceberg.</a:t>
            </a:r>
          </a:p>
        </p:txBody>
      </p:sp>
      <p:sp>
        <p:nvSpPr>
          <p:cNvPr id="8" name="Rectangle 7">
            <a:extLst>
              <a:ext uri="{FF2B5EF4-FFF2-40B4-BE49-F238E27FC236}">
                <a16:creationId xmlns:a16="http://schemas.microsoft.com/office/drawing/2014/main" id="{787FB8F6-6C56-814E-8CAB-AA5EB242F626}"/>
              </a:ext>
            </a:extLst>
          </p:cNvPr>
          <p:cNvSpPr/>
          <p:nvPr/>
        </p:nvSpPr>
        <p:spPr>
          <a:xfrm>
            <a:off x="5063448" y="918716"/>
            <a:ext cx="6642376" cy="3046988"/>
          </a:xfrm>
          <a:prstGeom prst="rect">
            <a:avLst/>
          </a:prstGeom>
        </p:spPr>
        <p:txBody>
          <a:bodyPr wrap="square">
            <a:spAutoFit/>
          </a:bodyPr>
          <a:lstStyle/>
          <a:p>
            <a:r>
              <a:rPr lang="en-US" sz="1600" dirty="0">
                <a:latin typeface="Avenir Book" panose="02000503020000020003" pitchFamily="2" charset="0"/>
              </a:rPr>
              <a:t>It rounds to the nearest NaN (which is NaN):</a:t>
            </a:r>
          </a:p>
          <a:p>
            <a:pPr lvl="1"/>
            <a:r>
              <a:rPr lang="en-US" sz="1600" dirty="0">
                <a:latin typeface="Lucida Console" panose="020B0609040504020204" pitchFamily="49" charset="0"/>
              </a:rPr>
              <a:t>&gt;&gt;&gt; round(float('</a:t>
            </a:r>
            <a:r>
              <a:rPr lang="en-US" sz="1600" dirty="0" err="1">
                <a:latin typeface="Lucida Console" panose="020B0609040504020204" pitchFamily="49" charset="0"/>
              </a:rPr>
              <a:t>NaN</a:t>
            </a:r>
            <a:r>
              <a:rPr lang="en-US" sz="1600" dirty="0">
                <a:latin typeface="Lucida Console" panose="020B0609040504020204" pitchFamily="49" charset="0"/>
              </a:rPr>
              <a:t>'), 2)</a:t>
            </a:r>
          </a:p>
          <a:p>
            <a:pPr lvl="1"/>
            <a:r>
              <a:rPr lang="en-US" sz="1600" dirty="0">
                <a:solidFill>
                  <a:schemeClr val="accent1"/>
                </a:solidFill>
                <a:latin typeface="Lucida Console" panose="020B0609040504020204" pitchFamily="49" charset="0"/>
              </a:rPr>
              <a:t>nan</a:t>
            </a:r>
          </a:p>
          <a:p>
            <a:endParaRPr lang="en-US" sz="1600" dirty="0"/>
          </a:p>
          <a:p>
            <a:r>
              <a:rPr lang="en-US" sz="1600" dirty="0">
                <a:latin typeface="Avenir Book" panose="02000503020000020003" pitchFamily="2" charset="0"/>
              </a:rPr>
              <a:t>Doesn’t equal NaN:</a:t>
            </a:r>
          </a:p>
          <a:p>
            <a:pPr lvl="1"/>
            <a:r>
              <a:rPr lang="en-US" sz="1600" dirty="0">
                <a:latin typeface="Lucida Console" panose="020B0609040504020204" pitchFamily="49" charset="0"/>
              </a:rPr>
              <a:t>&gt;&gt;&gt; </a:t>
            </a:r>
            <a:r>
              <a:rPr lang="en-US" sz="1600" dirty="0" err="1">
                <a:latin typeface="Lucida Console" panose="020B0609040504020204" pitchFamily="49" charset="0"/>
              </a:rPr>
              <a:t>np.nan</a:t>
            </a:r>
            <a:r>
              <a:rPr lang="en-US" sz="1600" dirty="0">
                <a:latin typeface="Lucida Console" panose="020B0609040504020204" pitchFamily="49" charset="0"/>
              </a:rPr>
              <a:t> != </a:t>
            </a:r>
            <a:r>
              <a:rPr lang="en-US" sz="1600" dirty="0" err="1">
                <a:latin typeface="Lucida Console" panose="020B0609040504020204" pitchFamily="49" charset="0"/>
              </a:rPr>
              <a:t>np.nan</a:t>
            </a:r>
            <a:r>
              <a:rPr lang="en-US" sz="1600" dirty="0">
                <a:latin typeface="Lucida Console" panose="020B0609040504020204" pitchFamily="49" charset="0"/>
              </a:rPr>
              <a:t> #Not a NaN then…?</a:t>
            </a:r>
          </a:p>
          <a:p>
            <a:pPr lvl="1"/>
            <a:r>
              <a:rPr lang="en-US" sz="1600" dirty="0">
                <a:solidFill>
                  <a:schemeClr val="accent1"/>
                </a:solidFill>
                <a:latin typeface="Lucida Console" panose="020B0609040504020204" pitchFamily="49" charset="0"/>
              </a:rPr>
              <a:t>True</a:t>
            </a:r>
          </a:p>
          <a:p>
            <a:endParaRPr lang="en-US" sz="1600" dirty="0">
              <a:solidFill>
                <a:schemeClr val="accent1"/>
              </a:solidFill>
            </a:endParaRPr>
          </a:p>
          <a:p>
            <a:r>
              <a:rPr lang="en-US" sz="1600" dirty="0">
                <a:latin typeface="Avenir Book" panose="02000503020000020003" pitchFamily="2" charset="0"/>
              </a:rPr>
              <a:t>It also doesn’t equal itself?</a:t>
            </a:r>
          </a:p>
          <a:p>
            <a:pPr lvl="1"/>
            <a:r>
              <a:rPr lang="en-US" sz="1600" dirty="0">
                <a:latin typeface="Lucida Console" panose="020B0609040504020204" pitchFamily="49" charset="0"/>
              </a:rPr>
              <a:t>&gt;&gt;&gt; a = float('</a:t>
            </a:r>
            <a:r>
              <a:rPr lang="en-US" sz="1600" dirty="0" err="1">
                <a:latin typeface="Lucida Console" panose="020B0609040504020204" pitchFamily="49" charset="0"/>
              </a:rPr>
              <a:t>NaN</a:t>
            </a:r>
            <a:r>
              <a:rPr lang="en-US" sz="1600" dirty="0">
                <a:latin typeface="Lucida Console" panose="020B0609040504020204" pitchFamily="49" charset="0"/>
              </a:rPr>
              <a:t>')</a:t>
            </a:r>
          </a:p>
          <a:p>
            <a:pPr lvl="1"/>
            <a:r>
              <a:rPr lang="en-US" sz="1600" dirty="0">
                <a:latin typeface="Lucida Console" panose="020B0609040504020204" pitchFamily="49" charset="0"/>
              </a:rPr>
              <a:t>&gt;&gt;&gt; a == a</a:t>
            </a:r>
          </a:p>
          <a:p>
            <a:pPr lvl="1"/>
            <a:r>
              <a:rPr lang="en-US" sz="1600" dirty="0">
                <a:solidFill>
                  <a:schemeClr val="accent1"/>
                </a:solidFill>
                <a:latin typeface="Lucida Console" panose="020B0609040504020204" pitchFamily="49" charset="0"/>
              </a:rPr>
              <a:t>False</a:t>
            </a:r>
          </a:p>
        </p:txBody>
      </p:sp>
      <p:pic>
        <p:nvPicPr>
          <p:cNvPr id="7" name="Picture 6">
            <a:extLst>
              <a:ext uri="{FF2B5EF4-FFF2-40B4-BE49-F238E27FC236}">
                <a16:creationId xmlns:a16="http://schemas.microsoft.com/office/drawing/2014/main" id="{B564FF27-98C8-9543-871B-9C07A0462D97}"/>
              </a:ext>
            </a:extLst>
          </p:cNvPr>
          <p:cNvPicPr>
            <a:picLocks noChangeAspect="1"/>
          </p:cNvPicPr>
          <p:nvPr/>
        </p:nvPicPr>
        <p:blipFill rotWithShape="1">
          <a:blip r:embed="rId2"/>
          <a:srcRect r="10166"/>
          <a:stretch/>
        </p:blipFill>
        <p:spPr>
          <a:xfrm>
            <a:off x="5207686" y="4415790"/>
            <a:ext cx="4278367" cy="2057400"/>
          </a:xfrm>
          <a:prstGeom prst="rect">
            <a:avLst/>
          </a:prstGeom>
        </p:spPr>
      </p:pic>
    </p:spTree>
    <p:extLst>
      <p:ext uri="{BB962C8B-B14F-4D97-AF65-F5344CB8AC3E}">
        <p14:creationId xmlns:p14="http://schemas.microsoft.com/office/powerpoint/2010/main" val="339443343"/>
      </p:ext>
    </p:extLst>
  </p:cSld>
  <p:clrMapOvr>
    <a:masterClrMapping/>
  </p:clrMapOvr>
</p:sld>
</file>

<file path=ppt/theme/theme1.xml><?xml version="1.0" encoding="utf-8"?>
<a:theme xmlns:a="http://schemas.openxmlformats.org/drawingml/2006/main" name="Office Theme">
  <a:themeElements>
    <a:clrScheme name="Bit Discovery">
      <a:dk1>
        <a:srgbClr val="000000"/>
      </a:dk1>
      <a:lt1>
        <a:srgbClr val="FFFFFF"/>
      </a:lt1>
      <a:dk2>
        <a:srgbClr val="44546A"/>
      </a:dk2>
      <a:lt2>
        <a:srgbClr val="E7E6E6"/>
      </a:lt2>
      <a:accent1>
        <a:srgbClr val="2584C3"/>
      </a:accent1>
      <a:accent2>
        <a:srgbClr val="31C5C6"/>
      </a:accent2>
      <a:accent3>
        <a:srgbClr val="29B194"/>
      </a:accent3>
      <a:accent4>
        <a:srgbClr val="F7AC61"/>
      </a:accent4>
      <a:accent5>
        <a:srgbClr val="EA5768"/>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D Templates" id="{AC7DDDD3-2435-BC4D-8FE3-8F9BBF4BDBA0}" vid="{BBC54724-A547-C349-B5B7-84C564CE12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15630</TotalTime>
  <Words>6707</Words>
  <Application>Microsoft Macintosh PowerPoint</Application>
  <PresentationFormat>Widescreen</PresentationFormat>
  <Paragraphs>826</Paragraphs>
  <Slides>49</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Avenir Black</vt:lpstr>
      <vt:lpstr>Avenir Book</vt:lpstr>
      <vt:lpstr>Avenir Heavy</vt:lpstr>
      <vt:lpstr>Avenir Medium</vt:lpstr>
      <vt:lpstr>Calibri</vt:lpstr>
      <vt:lpstr>Cambria Math</vt:lpstr>
      <vt:lpstr>Lucida Console</vt:lpstr>
      <vt:lpstr>Office Theme</vt:lpstr>
      <vt:lpstr>IT'S A NAN-ISSUE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comparisons where one of the elements is a NAN should return false."</vt:lpstr>
      <vt:lpstr>PowerPoint Presentation</vt:lpstr>
      <vt:lpstr>PowerPoint Presentation</vt:lpstr>
      <vt:lpstr>PowerPoint Presentation</vt:lpstr>
      <vt:lpstr>Python variable type inheritance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Comments?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HANDS</dc:title>
  <dc:creator>Hannah Sanders</dc:creator>
  <cp:lastModifiedBy>Robert Hansen</cp:lastModifiedBy>
  <cp:revision>237</cp:revision>
  <dcterms:created xsi:type="dcterms:W3CDTF">2020-11-18T03:39:44Z</dcterms:created>
  <dcterms:modified xsi:type="dcterms:W3CDTF">2021-12-28T20:11:25Z</dcterms:modified>
</cp:coreProperties>
</file>